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8" r:id="rId7"/>
    <p:sldId id="261" r:id="rId8"/>
    <p:sldId id="262" r:id="rId9"/>
    <p:sldId id="269" r:id="rId10"/>
    <p:sldId id="263" r:id="rId11"/>
    <p:sldId id="266" r:id="rId12"/>
    <p:sldId id="264" r:id="rId13"/>
    <p:sldId id="270" r:id="rId14"/>
    <p:sldId id="265" r:id="rId15"/>
    <p:sldId id="26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C3CF7FB-47BF-4D9D-8AB7-313108BF4404}" type="datetimeFigureOut">
              <a:rPr lang="en-US" smtClean="0"/>
              <a:pPr/>
              <a:t>8/28/2018</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03228775-626A-425D-9064-D24068C83818}"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CF7FB-47BF-4D9D-8AB7-313108BF4404}" type="datetimeFigureOut">
              <a:rPr lang="en-US" smtClean="0"/>
              <a:pPr/>
              <a:t>8/28/2018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CF7FB-47BF-4D9D-8AB7-313108BF4404}" type="datetimeFigureOut">
              <a:rPr lang="en-US" smtClean="0"/>
              <a:pPr/>
              <a:t>8/28/2018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CF7FB-47BF-4D9D-8AB7-313108BF4404}" type="datetimeFigureOut">
              <a:rPr lang="en-US" smtClean="0"/>
              <a:pPr/>
              <a:t>8/28/2018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3CF7FB-47BF-4D9D-8AB7-313108BF4404}" type="datetimeFigureOut">
              <a:rPr lang="en-US" smtClean="0"/>
              <a:pPr/>
              <a:t>8/28/2018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228775-626A-425D-9064-D24068C83818}"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3CF7FB-47BF-4D9D-8AB7-313108BF4404}" type="datetimeFigureOut">
              <a:rPr lang="en-US" smtClean="0"/>
              <a:pPr/>
              <a:t>8/28/2018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3CF7FB-47BF-4D9D-8AB7-313108BF4404}" type="datetimeFigureOut">
              <a:rPr lang="en-US" smtClean="0"/>
              <a:pPr/>
              <a:t>8/28/2018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3CF7FB-47BF-4D9D-8AB7-313108BF4404}" type="datetimeFigureOut">
              <a:rPr lang="en-US" smtClean="0"/>
              <a:pPr/>
              <a:t>8/28/2018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CF7FB-47BF-4D9D-8AB7-313108BF4404}" type="datetimeFigureOut">
              <a:rPr lang="en-US" smtClean="0"/>
              <a:pPr/>
              <a:t>8/28/2018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3CF7FB-47BF-4D9D-8AB7-313108BF4404}" type="datetimeFigureOut">
              <a:rPr lang="en-US" smtClean="0"/>
              <a:pPr/>
              <a:t>8/28/2018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228775-626A-425D-9064-D24068C8381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3CF7FB-47BF-4D9D-8AB7-313108BF4404}" type="datetimeFigureOut">
              <a:rPr lang="en-US" smtClean="0"/>
              <a:pPr/>
              <a:t>8/28/2018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03228775-626A-425D-9064-D24068C83818}"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3CF7FB-47BF-4D9D-8AB7-313108BF4404}" type="datetimeFigureOut">
              <a:rPr lang="en-US" smtClean="0"/>
              <a:pPr/>
              <a:t>8/28/2018</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228775-626A-425D-9064-D24068C83818}"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geology.com/rocks/chert.shtml" TargetMode="External"/><Relationship Id="rId3" Type="http://schemas.openxmlformats.org/officeDocument/2006/relationships/hyperlink" Target="https://geology.com/rocks/conglomerate.shtml" TargetMode="External"/><Relationship Id="rId7" Type="http://schemas.openxmlformats.org/officeDocument/2006/relationships/hyperlink" Target="https://geology.com/rocks/iron-ore.shtml" TargetMode="External"/><Relationship Id="rId12" Type="http://schemas.openxmlformats.org/officeDocument/2006/relationships/hyperlink" Target="https://geology.com/rocks/coal.shtml" TargetMode="External"/><Relationship Id="rId2" Type="http://schemas.openxmlformats.org/officeDocument/2006/relationships/hyperlink" Target="https://geology.com/rocks/breccia.shtml" TargetMode="External"/><Relationship Id="rId1" Type="http://schemas.openxmlformats.org/officeDocument/2006/relationships/slideLayout" Target="../slideLayouts/slideLayout2.xml"/><Relationship Id="rId6" Type="http://schemas.openxmlformats.org/officeDocument/2006/relationships/hyperlink" Target="https://geology.com/rocks/shale.shtml" TargetMode="External"/><Relationship Id="rId11" Type="http://schemas.openxmlformats.org/officeDocument/2006/relationships/hyperlink" Target="https://geology.com/rocks/limestone.shtml" TargetMode="External"/><Relationship Id="rId5" Type="http://schemas.openxmlformats.org/officeDocument/2006/relationships/hyperlink" Target="https://geology.com/rocks/siltstone.shtml" TargetMode="External"/><Relationship Id="rId10" Type="http://schemas.openxmlformats.org/officeDocument/2006/relationships/hyperlink" Target="https://geology.com/rocks/dolomite.shtml" TargetMode="External"/><Relationship Id="rId4" Type="http://schemas.openxmlformats.org/officeDocument/2006/relationships/hyperlink" Target="https://geology.com/rocks/sandstone.shtml" TargetMode="External"/><Relationship Id="rId9" Type="http://schemas.openxmlformats.org/officeDocument/2006/relationships/hyperlink" Target="https://geology.com/rocks/flint.shtm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DNA" TargetMode="External"/><Relationship Id="rId3" Type="http://schemas.openxmlformats.org/officeDocument/2006/relationships/hyperlink" Target="https://en.wikipedia.org/wiki/Fossil" TargetMode="External"/><Relationship Id="rId7" Type="http://schemas.openxmlformats.org/officeDocument/2006/relationships/hyperlink" Target="https://en.wikipedia.org/wiki/Petrified_wood" TargetMode="External"/><Relationship Id="rId2" Type="http://schemas.openxmlformats.org/officeDocument/2006/relationships/hyperlink" Target="https://en.wikipedia.org/wiki/Latin" TargetMode="External"/><Relationship Id="rId1" Type="http://schemas.openxmlformats.org/officeDocument/2006/relationships/slideLayout" Target="../slideLayouts/slideLayout2.xml"/><Relationship Id="rId6" Type="http://schemas.openxmlformats.org/officeDocument/2006/relationships/hyperlink" Target="https://en.wikipedia.org/wiki/Microbes" TargetMode="External"/><Relationship Id="rId5" Type="http://schemas.openxmlformats.org/officeDocument/2006/relationships/hyperlink" Target="https://en.wikipedia.org/wiki/Exoskeletons" TargetMode="External"/><Relationship Id="rId4" Type="http://schemas.openxmlformats.org/officeDocument/2006/relationships/hyperlink" Target="https://en.wikipedia.org/wiki/Geological_age" TargetMode="External"/><Relationship Id="rId9"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Biotite" TargetMode="External"/><Relationship Id="rId3" Type="http://schemas.openxmlformats.org/officeDocument/2006/relationships/hyperlink" Target="https://en.wikipedia.org/wiki/Mineral" TargetMode="External"/><Relationship Id="rId7" Type="http://schemas.openxmlformats.org/officeDocument/2006/relationships/hyperlink" Target="https://en.wikipedia.org/wiki/Feldspar" TargetMode="External"/><Relationship Id="rId2" Type="http://schemas.openxmlformats.org/officeDocument/2006/relationships/hyperlink" Target="https://en.wikipedia.org/wiki/Aggregate_(geology)" TargetMode="External"/><Relationship Id="rId1" Type="http://schemas.openxmlformats.org/officeDocument/2006/relationships/slideLayout" Target="../slideLayouts/slideLayout2.xml"/><Relationship Id="rId6" Type="http://schemas.openxmlformats.org/officeDocument/2006/relationships/hyperlink" Target="https://en.wikipedia.org/wiki/Quartz" TargetMode="External"/><Relationship Id="rId5" Type="http://schemas.openxmlformats.org/officeDocument/2006/relationships/hyperlink" Target="https://en.wikipedia.org/wiki/Granite" TargetMode="External"/><Relationship Id="rId4" Type="http://schemas.openxmlformats.org/officeDocument/2006/relationships/hyperlink" Target="https://en.wikipedia.org/wiki/Mineraloid" TargetMode="External"/><Relationship Id="rId9" Type="http://schemas.openxmlformats.org/officeDocument/2006/relationships/hyperlink" Target="https://en.wikipedia.org/wiki/Lithospher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Aggregate_(geology)" TargetMode="External"/><Relationship Id="rId3" Type="http://schemas.openxmlformats.org/officeDocument/2006/relationships/hyperlink" Target="https://en.wikipedia.org/wiki/Mineral" TargetMode="External"/><Relationship Id="rId7" Type="http://schemas.openxmlformats.org/officeDocument/2006/relationships/hyperlink" Target="https://en.wikipedia.org/wiki/Rock_(geology)" TargetMode="External"/><Relationship Id="rId2" Type="http://schemas.openxmlformats.org/officeDocument/2006/relationships/hyperlink" Target="https://en.wikipedia.org/wiki/Chemical_compound" TargetMode="External"/><Relationship Id="rId1" Type="http://schemas.openxmlformats.org/officeDocument/2006/relationships/slideLayout" Target="../slideLayouts/slideLayout2.xml"/><Relationship Id="rId6" Type="http://schemas.openxmlformats.org/officeDocument/2006/relationships/hyperlink" Target="https://en.wikipedia.org/wiki/Chemical_composition" TargetMode="External"/><Relationship Id="rId5" Type="http://schemas.openxmlformats.org/officeDocument/2006/relationships/hyperlink" Target="https://en.wikipedia.org/wiki/Abiogenic" TargetMode="External"/><Relationship Id="rId10" Type="http://schemas.openxmlformats.org/officeDocument/2006/relationships/hyperlink" Target="https://en.wikipedia.org/wiki/Mineralogy" TargetMode="External"/><Relationship Id="rId4" Type="http://schemas.openxmlformats.org/officeDocument/2006/relationships/hyperlink" Target="https://en.wikipedia.org/wiki/Crystal" TargetMode="External"/><Relationship Id="rId9" Type="http://schemas.openxmlformats.org/officeDocument/2006/relationships/hyperlink" Target="https://en.wikipedia.org/wiki/Mineraloi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Partial_melting" TargetMode="External"/><Relationship Id="rId13" Type="http://schemas.openxmlformats.org/officeDocument/2006/relationships/hyperlink" Target="https://en.wikipedia.org/wiki/Pressure" TargetMode="External"/><Relationship Id="rId3" Type="http://schemas.openxmlformats.org/officeDocument/2006/relationships/hyperlink" Target="https://en.wikipedia.org/wiki/The_three_types_of_rocks" TargetMode="External"/><Relationship Id="rId7" Type="http://schemas.openxmlformats.org/officeDocument/2006/relationships/hyperlink" Target="https://en.wikipedia.org/wiki/Lava" TargetMode="External"/><Relationship Id="rId12" Type="http://schemas.openxmlformats.org/officeDocument/2006/relationships/hyperlink" Target="https://en.wikipedia.org/wiki/Temperature" TargetMode="External"/><Relationship Id="rId2" Type="http://schemas.openxmlformats.org/officeDocument/2006/relationships/hyperlink" Target="https://en.wikipedia.org/wiki/Latin" TargetMode="External"/><Relationship Id="rId1" Type="http://schemas.openxmlformats.org/officeDocument/2006/relationships/slideLayout" Target="../slideLayouts/slideLayout2.xml"/><Relationship Id="rId6" Type="http://schemas.openxmlformats.org/officeDocument/2006/relationships/hyperlink" Target="https://en.wikipedia.org/wiki/Magma" TargetMode="External"/><Relationship Id="rId11" Type="http://schemas.openxmlformats.org/officeDocument/2006/relationships/hyperlink" Target="https://en.wikipedia.org/wiki/Crust_(geology)" TargetMode="External"/><Relationship Id="rId5" Type="http://schemas.openxmlformats.org/officeDocument/2006/relationships/hyperlink" Target="https://en.wikipedia.org/wiki/Metamorphic_rock" TargetMode="External"/><Relationship Id="rId10" Type="http://schemas.openxmlformats.org/officeDocument/2006/relationships/hyperlink" Target="https://en.wikipedia.org/wiki/Mantle_(geology)" TargetMode="External"/><Relationship Id="rId4" Type="http://schemas.openxmlformats.org/officeDocument/2006/relationships/hyperlink" Target="https://en.wikipedia.org/wiki/Sedimentary_rock" TargetMode="External"/><Relationship Id="rId9" Type="http://schemas.openxmlformats.org/officeDocument/2006/relationships/hyperlink" Target="https://en.wikipedia.org/wiki/Terrestrial_plane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Extrusive_rock" TargetMode="External"/><Relationship Id="rId2" Type="http://schemas.openxmlformats.org/officeDocument/2006/relationships/hyperlink" Target="https://en.wikipedia.org/wiki/Plutonic" TargetMode="External"/><Relationship Id="rId1" Type="http://schemas.openxmlformats.org/officeDocument/2006/relationships/slideLayout" Target="../slideLayouts/slideLayout2.xml"/><Relationship Id="rId4" Type="http://schemas.openxmlformats.org/officeDocument/2006/relationships/hyperlink" Target="https://en.wikipedia.org/wiki/Porphyrit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ROCKS </a:t>
            </a:r>
            <a:br>
              <a:rPr lang="en-US" dirty="0" smtClean="0"/>
            </a:br>
            <a:r>
              <a:rPr lang="en-US" dirty="0" smtClean="0"/>
              <a:t>Geography (1</a:t>
            </a:r>
            <a:r>
              <a:rPr lang="en-US" baseline="30000" dirty="0" smtClean="0"/>
              <a:t>st</a:t>
            </a:r>
            <a:r>
              <a:rPr lang="en-US" dirty="0" smtClean="0"/>
              <a:t> Sem.)</a:t>
            </a:r>
            <a:endParaRPr lang="en-IN" dirty="0"/>
          </a:p>
        </p:txBody>
      </p:sp>
      <p:sp>
        <p:nvSpPr>
          <p:cNvPr id="3" name="Subtitle 2"/>
          <p:cNvSpPr>
            <a:spLocks noGrp="1"/>
          </p:cNvSpPr>
          <p:nvPr>
            <p:ph type="subTitle" idx="1"/>
          </p:nvPr>
        </p:nvSpPr>
        <p:spPr/>
        <p:txBody>
          <a:bodyPr/>
          <a:lstStyle/>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Sedimentary rock</a:t>
            </a:r>
            <a:endParaRPr lang="en-IN" dirty="0"/>
          </a:p>
        </p:txBody>
      </p:sp>
      <p:sp>
        <p:nvSpPr>
          <p:cNvPr id="3" name="Content Placeholder 2"/>
          <p:cNvSpPr>
            <a:spLocks noGrp="1"/>
          </p:cNvSpPr>
          <p:nvPr>
            <p:ph idx="1"/>
          </p:nvPr>
        </p:nvSpPr>
        <p:spPr/>
        <p:txBody>
          <a:bodyPr/>
          <a:lstStyle/>
          <a:p>
            <a:r>
              <a:rPr lang="en-IN" b="1" dirty="0" err="1" smtClean="0">
                <a:solidFill>
                  <a:srgbClr val="00B050"/>
                </a:solidFill>
              </a:rPr>
              <a:t>Clastic</a:t>
            </a:r>
            <a:r>
              <a:rPr lang="en-IN" b="1" dirty="0" smtClean="0">
                <a:solidFill>
                  <a:srgbClr val="00B050"/>
                </a:solidFill>
              </a:rPr>
              <a:t> sedimentary rocks</a:t>
            </a:r>
            <a:r>
              <a:rPr lang="en-IN" dirty="0" smtClean="0">
                <a:solidFill>
                  <a:srgbClr val="00B050"/>
                </a:solidFill>
              </a:rPr>
              <a:t> </a:t>
            </a:r>
            <a:r>
              <a:rPr lang="en-IN" dirty="0" smtClean="0"/>
              <a:t>such as </a:t>
            </a:r>
            <a:r>
              <a:rPr lang="en-IN" dirty="0" err="1" smtClean="0">
                <a:hlinkClick r:id="rId2"/>
              </a:rPr>
              <a:t>breccia</a:t>
            </a:r>
            <a:r>
              <a:rPr lang="en-IN" dirty="0" smtClean="0"/>
              <a:t>, </a:t>
            </a:r>
            <a:r>
              <a:rPr lang="en-IN" dirty="0" smtClean="0">
                <a:hlinkClick r:id="rId3"/>
              </a:rPr>
              <a:t>conglomerate</a:t>
            </a:r>
            <a:r>
              <a:rPr lang="en-IN" dirty="0" smtClean="0"/>
              <a:t>, </a:t>
            </a:r>
            <a:r>
              <a:rPr lang="en-IN" dirty="0" smtClean="0">
                <a:hlinkClick r:id="rId4"/>
              </a:rPr>
              <a:t>sandstone</a:t>
            </a:r>
            <a:r>
              <a:rPr lang="en-IN" dirty="0" smtClean="0"/>
              <a:t>, </a:t>
            </a:r>
            <a:r>
              <a:rPr lang="en-IN" dirty="0" smtClean="0">
                <a:hlinkClick r:id="rId5"/>
              </a:rPr>
              <a:t>siltstone</a:t>
            </a:r>
            <a:r>
              <a:rPr lang="en-IN" dirty="0" smtClean="0"/>
              <a:t>, and </a:t>
            </a:r>
            <a:r>
              <a:rPr lang="en-IN" dirty="0" smtClean="0">
                <a:hlinkClick r:id="rId6"/>
              </a:rPr>
              <a:t>shale</a:t>
            </a:r>
            <a:r>
              <a:rPr lang="en-IN" dirty="0" smtClean="0"/>
              <a:t> are formed from mechanical weathering debris.</a:t>
            </a:r>
          </a:p>
          <a:p>
            <a:r>
              <a:rPr lang="en-IN" b="1" dirty="0" smtClean="0">
                <a:solidFill>
                  <a:srgbClr val="00B050"/>
                </a:solidFill>
              </a:rPr>
              <a:t>Chemical sedimentary rocks</a:t>
            </a:r>
            <a:r>
              <a:rPr lang="en-IN" dirty="0" smtClean="0"/>
              <a:t>, such as rock salt, </a:t>
            </a:r>
            <a:r>
              <a:rPr lang="en-IN" dirty="0" smtClean="0">
                <a:hlinkClick r:id="rId7"/>
              </a:rPr>
              <a:t>iron ore</a:t>
            </a:r>
            <a:r>
              <a:rPr lang="en-IN" dirty="0" smtClean="0"/>
              <a:t>, </a:t>
            </a:r>
            <a:r>
              <a:rPr lang="en-IN" dirty="0" err="1" smtClean="0">
                <a:hlinkClick r:id="rId8"/>
              </a:rPr>
              <a:t>chert</a:t>
            </a:r>
            <a:r>
              <a:rPr lang="en-IN" dirty="0" smtClean="0"/>
              <a:t>, </a:t>
            </a:r>
            <a:r>
              <a:rPr lang="en-IN" dirty="0" smtClean="0">
                <a:hlinkClick r:id="rId9"/>
              </a:rPr>
              <a:t>flint</a:t>
            </a:r>
            <a:r>
              <a:rPr lang="en-IN" dirty="0" smtClean="0"/>
              <a:t>, some </a:t>
            </a:r>
            <a:r>
              <a:rPr lang="en-IN" dirty="0" smtClean="0">
                <a:hlinkClick r:id="rId10"/>
              </a:rPr>
              <a:t>dolomites</a:t>
            </a:r>
            <a:r>
              <a:rPr lang="en-IN" dirty="0" smtClean="0"/>
              <a:t>, and some </a:t>
            </a:r>
            <a:r>
              <a:rPr lang="en-IN" dirty="0" err="1" smtClean="0">
                <a:hlinkClick r:id="rId11"/>
              </a:rPr>
              <a:t>limestones</a:t>
            </a:r>
            <a:r>
              <a:rPr lang="en-IN" dirty="0" smtClean="0"/>
              <a:t>, form when dissolved materials precipitate from solution.</a:t>
            </a:r>
          </a:p>
          <a:p>
            <a:r>
              <a:rPr lang="en-IN" b="1" dirty="0" smtClean="0">
                <a:solidFill>
                  <a:srgbClr val="00B050"/>
                </a:solidFill>
              </a:rPr>
              <a:t>Organic sedimentary rocks</a:t>
            </a:r>
            <a:r>
              <a:rPr lang="en-IN" dirty="0" smtClean="0">
                <a:solidFill>
                  <a:srgbClr val="00B050"/>
                </a:solidFill>
              </a:rPr>
              <a:t> </a:t>
            </a:r>
            <a:r>
              <a:rPr lang="en-IN" dirty="0" smtClean="0"/>
              <a:t>such as </a:t>
            </a:r>
            <a:r>
              <a:rPr lang="en-IN" dirty="0" smtClean="0">
                <a:hlinkClick r:id="rId12"/>
              </a:rPr>
              <a:t>coal</a:t>
            </a:r>
            <a:r>
              <a:rPr lang="en-IN" dirty="0" smtClean="0"/>
              <a:t>, some </a:t>
            </a:r>
            <a:r>
              <a:rPr lang="en-IN" dirty="0" smtClean="0">
                <a:hlinkClick r:id="rId10"/>
              </a:rPr>
              <a:t>dolomites</a:t>
            </a:r>
            <a:r>
              <a:rPr lang="en-IN" dirty="0" smtClean="0"/>
              <a:t>, and some </a:t>
            </a:r>
            <a:r>
              <a:rPr lang="en-IN" dirty="0" err="1" smtClean="0">
                <a:hlinkClick r:id="rId11"/>
              </a:rPr>
              <a:t>limestones</a:t>
            </a:r>
            <a:r>
              <a:rPr lang="en-IN" dirty="0" smtClean="0"/>
              <a:t>, form from the accumulation of plant or animal debris.</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Fossils</a:t>
            </a:r>
            <a:endParaRPr lang="en-IN" dirty="0"/>
          </a:p>
        </p:txBody>
      </p:sp>
      <p:sp>
        <p:nvSpPr>
          <p:cNvPr id="3" name="Content Placeholder 2"/>
          <p:cNvSpPr>
            <a:spLocks noGrp="1"/>
          </p:cNvSpPr>
          <p:nvPr>
            <p:ph idx="1"/>
          </p:nvPr>
        </p:nvSpPr>
        <p:spPr/>
        <p:txBody>
          <a:bodyPr>
            <a:normAutofit/>
          </a:bodyPr>
          <a:lstStyle/>
          <a:p>
            <a:r>
              <a:rPr lang="en-IN" sz="2000" dirty="0" smtClean="0"/>
              <a:t>A </a:t>
            </a:r>
            <a:r>
              <a:rPr lang="en-IN" sz="2000" b="1" dirty="0" smtClean="0"/>
              <a:t>fossil</a:t>
            </a:r>
            <a:r>
              <a:rPr lang="en-IN" sz="2000" dirty="0" smtClean="0"/>
              <a:t> (from Classical </a:t>
            </a:r>
            <a:r>
              <a:rPr lang="en-IN" sz="2000" dirty="0" smtClean="0">
                <a:hlinkClick r:id="rId2" tooltip="Latin"/>
              </a:rPr>
              <a:t>Latin</a:t>
            </a:r>
            <a:r>
              <a:rPr lang="en-IN" sz="2000" dirty="0" smtClean="0"/>
              <a:t> </a:t>
            </a:r>
            <a:r>
              <a:rPr lang="en-IN" sz="2000" i="1" dirty="0" err="1" smtClean="0"/>
              <a:t>fossilis</a:t>
            </a:r>
            <a:r>
              <a:rPr lang="en-IN" sz="2000" dirty="0" smtClean="0"/>
              <a:t>; literally, "obtained by digging")</a:t>
            </a:r>
            <a:r>
              <a:rPr lang="en-IN" sz="2000" baseline="30000" dirty="0" smtClean="0">
                <a:hlinkClick r:id="rId3"/>
              </a:rPr>
              <a:t>[1]</a:t>
            </a:r>
            <a:r>
              <a:rPr lang="en-IN" sz="2000" dirty="0" smtClean="0"/>
              <a:t> is any preserved remains, impression, or trace of any once-living thing from a past </a:t>
            </a:r>
            <a:r>
              <a:rPr lang="en-IN" sz="2000" dirty="0" smtClean="0">
                <a:hlinkClick r:id="rId4" tooltip="Geological age"/>
              </a:rPr>
              <a:t>geological age</a:t>
            </a:r>
            <a:r>
              <a:rPr lang="en-IN" sz="2000" dirty="0" smtClean="0"/>
              <a:t>. Examples include bones, shells, </a:t>
            </a:r>
            <a:r>
              <a:rPr lang="en-IN" sz="2000" dirty="0" smtClean="0">
                <a:hlinkClick r:id="rId5" tooltip="Exoskeletons"/>
              </a:rPr>
              <a:t>exoskeletons</a:t>
            </a:r>
            <a:r>
              <a:rPr lang="en-IN" sz="2000" dirty="0" smtClean="0"/>
              <a:t>, stone imprints of animals or </a:t>
            </a:r>
            <a:r>
              <a:rPr lang="en-IN" sz="2000" dirty="0" smtClean="0">
                <a:hlinkClick r:id="rId6" tooltip="Microbes"/>
              </a:rPr>
              <a:t>microbes</a:t>
            </a:r>
            <a:r>
              <a:rPr lang="en-IN" sz="2000" dirty="0" smtClean="0"/>
              <a:t>, objects preserved in amber, hair, </a:t>
            </a:r>
            <a:r>
              <a:rPr lang="en-IN" sz="2000" dirty="0" smtClean="0">
                <a:hlinkClick r:id="rId7" tooltip="Petrified wood"/>
              </a:rPr>
              <a:t>petrified wood</a:t>
            </a:r>
            <a:r>
              <a:rPr lang="en-IN" sz="2000" dirty="0" smtClean="0"/>
              <a:t>, oil, coal, and </a:t>
            </a:r>
            <a:r>
              <a:rPr lang="en-IN" sz="2000" dirty="0" smtClean="0">
                <a:hlinkClick r:id="rId8" tooltip="DNA"/>
              </a:rPr>
              <a:t>DNA</a:t>
            </a:r>
            <a:r>
              <a:rPr lang="en-IN" sz="2000" dirty="0" smtClean="0"/>
              <a:t> remnants. The totality of fossils is known as the </a:t>
            </a:r>
            <a:r>
              <a:rPr lang="en-IN" sz="2000" i="1" dirty="0" smtClean="0"/>
              <a:t>fossil record</a:t>
            </a:r>
            <a:r>
              <a:rPr lang="en-IN" sz="2000" dirty="0" smtClean="0"/>
              <a:t>. </a:t>
            </a:r>
            <a:endParaRPr lang="en-IN" sz="2000" dirty="0"/>
          </a:p>
        </p:txBody>
      </p:sp>
      <p:pic>
        <p:nvPicPr>
          <p:cNvPr id="4" name="Picture 3" descr="fosil.jpg"/>
          <p:cNvPicPr>
            <a:picLocks noChangeAspect="1"/>
          </p:cNvPicPr>
          <p:nvPr/>
        </p:nvPicPr>
        <p:blipFill>
          <a:blip r:embed="rId9"/>
          <a:stretch>
            <a:fillRect/>
          </a:stretch>
        </p:blipFill>
        <p:spPr>
          <a:xfrm>
            <a:off x="1643042" y="4000504"/>
            <a:ext cx="5357850" cy="257176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Metamorphic Rock</a:t>
            </a:r>
            <a:endParaRPr lang="en-IN" dirty="0"/>
          </a:p>
        </p:txBody>
      </p:sp>
      <p:sp>
        <p:nvSpPr>
          <p:cNvPr id="3" name="Content Placeholder 2"/>
          <p:cNvSpPr>
            <a:spLocks noGrp="1"/>
          </p:cNvSpPr>
          <p:nvPr>
            <p:ph idx="1"/>
          </p:nvPr>
        </p:nvSpPr>
        <p:spPr/>
        <p:txBody>
          <a:bodyPr/>
          <a:lstStyle/>
          <a:p>
            <a:r>
              <a:rPr lang="en-IN" dirty="0" smtClean="0"/>
              <a:t>A </a:t>
            </a:r>
            <a:r>
              <a:rPr lang="en-IN" i="1" dirty="0" smtClean="0"/>
              <a:t>metamorphic rock</a:t>
            </a:r>
            <a:r>
              <a:rPr lang="en-IN" dirty="0" smtClean="0"/>
              <a:t> is a type of </a:t>
            </a:r>
            <a:r>
              <a:rPr lang="en-IN" i="1" dirty="0" smtClean="0"/>
              <a:t>rock</a:t>
            </a:r>
            <a:r>
              <a:rPr lang="en-IN" dirty="0" smtClean="0"/>
              <a:t> which has been changed by extreme heat and pressure. Its name is from 'morph' (meaning form), and 'meta' (meaning change). The original </a:t>
            </a:r>
            <a:r>
              <a:rPr lang="en-IN" i="1" dirty="0" smtClean="0"/>
              <a:t>rock</a:t>
            </a:r>
            <a:r>
              <a:rPr lang="en-IN" dirty="0" smtClean="0"/>
              <a:t> gets heated (temperatures greater than 150 to 200 °C) and pressured (1500 bars). This causes profound physical and/or chemical change.</a:t>
            </a:r>
          </a:p>
          <a:p>
            <a:r>
              <a:rPr lang="en-US" dirty="0" smtClean="0"/>
              <a:t>Basalt- </a:t>
            </a:r>
            <a:r>
              <a:rPr lang="en-US" dirty="0" err="1" smtClean="0"/>
              <a:t>Amphibolite</a:t>
            </a:r>
            <a:endParaRPr lang="en-US" dirty="0" smtClean="0"/>
          </a:p>
          <a:p>
            <a:r>
              <a:rPr lang="en-US" dirty="0" err="1" smtClean="0"/>
              <a:t>Grinite</a:t>
            </a:r>
            <a:r>
              <a:rPr lang="en-US" dirty="0" smtClean="0"/>
              <a:t>- </a:t>
            </a:r>
            <a:r>
              <a:rPr lang="en-US" dirty="0" err="1" smtClean="0"/>
              <a:t>Gnise</a:t>
            </a:r>
            <a:endParaRPr lang="en-US" dirty="0" smtClean="0"/>
          </a:p>
          <a:p>
            <a:r>
              <a:rPr lang="en-US" dirty="0" smtClean="0"/>
              <a:t>Lime Stone- Marble</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meta.jpg"/>
          <p:cNvPicPr>
            <a:picLocks noGrp="1" noChangeAspect="1"/>
          </p:cNvPicPr>
          <p:nvPr>
            <p:ph idx="1"/>
          </p:nvPr>
        </p:nvPicPr>
        <p:blipFill>
          <a:blip r:embed="rId2"/>
          <a:stretch>
            <a:fillRect/>
          </a:stretch>
        </p:blipFill>
        <p:spPr>
          <a:xfrm>
            <a:off x="0" y="0"/>
            <a:ext cx="9144000" cy="4214818"/>
          </a:xfrm>
        </p:spPr>
      </p:pic>
      <p:pic>
        <p:nvPicPr>
          <p:cNvPr id="5" name="Picture 4" descr="sh.jpg"/>
          <p:cNvPicPr>
            <a:picLocks noChangeAspect="1"/>
          </p:cNvPicPr>
          <p:nvPr/>
        </p:nvPicPr>
        <p:blipFill>
          <a:blip r:embed="rId3"/>
          <a:stretch>
            <a:fillRect/>
          </a:stretch>
        </p:blipFill>
        <p:spPr>
          <a:xfrm>
            <a:off x="1357290" y="4429132"/>
            <a:ext cx="7286676" cy="242886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metamorphic rock</a:t>
            </a:r>
            <a:br>
              <a:rPr lang="en-US" dirty="0" smtClean="0"/>
            </a:br>
            <a:endParaRPr lang="en-IN" dirty="0"/>
          </a:p>
        </p:txBody>
      </p:sp>
      <p:sp>
        <p:nvSpPr>
          <p:cNvPr id="3" name="Content Placeholder 2"/>
          <p:cNvSpPr>
            <a:spLocks noGrp="1"/>
          </p:cNvSpPr>
          <p:nvPr>
            <p:ph idx="1"/>
          </p:nvPr>
        </p:nvSpPr>
        <p:spPr/>
        <p:txBody>
          <a:bodyPr>
            <a:normAutofit lnSpcReduction="10000"/>
          </a:bodyPr>
          <a:lstStyle/>
          <a:p>
            <a:r>
              <a:rPr lang="en-IN" b="1" dirty="0" smtClean="0">
                <a:solidFill>
                  <a:srgbClr val="7030A0"/>
                </a:solidFill>
              </a:rPr>
              <a:t>Foliated Metamorphic Rocks </a:t>
            </a:r>
            <a:endParaRPr lang="en-IN" dirty="0" smtClean="0">
              <a:solidFill>
                <a:srgbClr val="7030A0"/>
              </a:solidFill>
            </a:endParaRPr>
          </a:p>
          <a:p>
            <a:r>
              <a:rPr lang="en-IN" sz="2100" dirty="0" smtClean="0"/>
              <a:t>Foliated metamorphic rocks are formed from direct exposure to pressure and heat. They are the most vital and largest groupings of metamorphic rocks. Foliated metamorphic rocks have four distinguishable types of aligned textures and they normally have a banded or layered appearance. Examples include slate, gneiss, </a:t>
            </a:r>
            <a:r>
              <a:rPr lang="en-IN" sz="2100" dirty="0" err="1" smtClean="0"/>
              <a:t>phyllite</a:t>
            </a:r>
            <a:r>
              <a:rPr lang="en-IN" sz="2100" dirty="0" smtClean="0"/>
              <a:t>, and schist. Non-foliated are formed as a result of tectonic movements or direct pressure which makes their formation highly dependent on their pre-existing conditions.</a:t>
            </a:r>
          </a:p>
          <a:p>
            <a:r>
              <a:rPr lang="en-IN" b="1" dirty="0" smtClean="0">
                <a:solidFill>
                  <a:srgbClr val="7030A0"/>
                </a:solidFill>
              </a:rPr>
              <a:t>Non-foliated Metamorphic Rocks </a:t>
            </a:r>
            <a:endParaRPr lang="en-IN" dirty="0" smtClean="0">
              <a:solidFill>
                <a:srgbClr val="7030A0"/>
              </a:solidFill>
            </a:endParaRPr>
          </a:p>
          <a:p>
            <a:r>
              <a:rPr lang="en-IN" sz="1900" dirty="0" smtClean="0"/>
              <a:t>Non-foliated metamorphic rocks do not have a banded or layered appearance. The extensively known example of non-foliated metamorphic rock is marble. Other examples include quartzite, </a:t>
            </a:r>
            <a:r>
              <a:rPr lang="en-IN" sz="1900" dirty="0" err="1" smtClean="0"/>
              <a:t>hornfels</a:t>
            </a:r>
            <a:r>
              <a:rPr lang="en-IN" sz="1900" dirty="0" smtClean="0"/>
              <a:t>, and </a:t>
            </a:r>
            <a:r>
              <a:rPr lang="en-IN" sz="1900" dirty="0" err="1" smtClean="0"/>
              <a:t>novaculite</a:t>
            </a:r>
            <a:r>
              <a:rPr lang="en-IN" sz="1900" dirty="0" smtClean="0"/>
              <a:t>.</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 cycle</a:t>
            </a:r>
            <a:endParaRPr lang="en-IN" dirty="0"/>
          </a:p>
        </p:txBody>
      </p:sp>
      <p:sp>
        <p:nvSpPr>
          <p:cNvPr id="3" name="Content Placeholder 2"/>
          <p:cNvSpPr>
            <a:spLocks noGrp="1"/>
          </p:cNvSpPr>
          <p:nvPr>
            <p:ph idx="1"/>
          </p:nvPr>
        </p:nvSpPr>
        <p:spPr/>
        <p:txBody>
          <a:bodyPr>
            <a:normAutofit/>
          </a:bodyPr>
          <a:lstStyle/>
          <a:p>
            <a:r>
              <a:rPr lang="en-IN" sz="1800" dirty="0" smtClean="0"/>
              <a:t>The </a:t>
            </a:r>
            <a:r>
              <a:rPr lang="en-IN" sz="1800" b="1" dirty="0" smtClean="0"/>
              <a:t>Rock Cycle</a:t>
            </a:r>
            <a:r>
              <a:rPr lang="en-IN" sz="1800" dirty="0" smtClean="0"/>
              <a:t> is a group of changes. Igneous </a:t>
            </a:r>
            <a:r>
              <a:rPr lang="en-IN" sz="1800" b="1" dirty="0" smtClean="0"/>
              <a:t>rock</a:t>
            </a:r>
            <a:r>
              <a:rPr lang="en-IN" sz="1800" dirty="0" smtClean="0"/>
              <a:t> can change into sedimentary </a:t>
            </a:r>
            <a:r>
              <a:rPr lang="en-IN" sz="1800" b="1" dirty="0" smtClean="0"/>
              <a:t>rock</a:t>
            </a:r>
            <a:r>
              <a:rPr lang="en-IN" sz="1800" dirty="0" smtClean="0"/>
              <a:t> or into metamorphic </a:t>
            </a:r>
            <a:r>
              <a:rPr lang="en-IN" sz="1800" b="1" dirty="0" smtClean="0"/>
              <a:t>rock</a:t>
            </a:r>
            <a:r>
              <a:rPr lang="en-IN" sz="1800" dirty="0" smtClean="0"/>
              <a:t>. ... Igneous </a:t>
            </a:r>
            <a:r>
              <a:rPr lang="en-IN" sz="1800" b="1" dirty="0" smtClean="0"/>
              <a:t>rock</a:t>
            </a:r>
            <a:r>
              <a:rPr lang="en-IN" sz="1800" dirty="0" smtClean="0"/>
              <a:t> forms when magma cools and makes crystals. Magma is a hot liquid made of melted minerals.</a:t>
            </a:r>
            <a:endParaRPr lang="en-IN" sz="1800" dirty="0"/>
          </a:p>
        </p:txBody>
      </p:sp>
      <p:sp>
        <p:nvSpPr>
          <p:cNvPr id="1026" name="AutoShape 2" descr="Image result for rock cycle"/>
          <p:cNvSpPr>
            <a:spLocks noChangeAspect="1" noChangeArrowheads="1"/>
          </p:cNvSpPr>
          <p:nvPr/>
        </p:nvSpPr>
        <p:spPr bwMode="auto">
          <a:xfrm>
            <a:off x="155575" y="-808038"/>
            <a:ext cx="1905000" cy="16954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data:image/jpeg;base64,/9j/4AAQSkZJRgABAQAAAQABAAD/2wCEAAkGBwgHBgkIBwgKCgkLDRYPDQwMDRsUFRAWIB0iIiAdHx8kKDQsJCYxJx8fLT0tMTU3Ojo6Iys/RD84QzQ5OjcBCgoKDQwNGg8PGjclHyU3Nzc3Nzc3Nzc3Nzc3Nzc3Nzc3Nzc3Nzc3Nzc3Nzc3Nzc3Nzc3Nzc3Nzc3Nzc3Nzc3N//AABEIALIAyAMBIgACEQEDEQH/xAAcAAABBQEBAQAAAAAAAAAAAAAAAQMEBQYHAgj/xAA/EAACAQMDAgQEAgYIBgMAAAABAgMABBEFEiExQQYTIlEUYXGBMpEVI0KhscEHFiQzUmKC0SVTcpLh8TRD8P/EABoBAQADAQEBAAAAAAAAAAAAAAACAwQBBQb/xAAwEQACAgEDAgMGBQUAAAAAAAAAAQIDEQQhMRJBBRNhFDJCUXGBIiORocEVM1LR4f/aAAwDAQACEQMRAD8A7jRRRQBRRRQBRRRQBRRSE4oBaKjNf2ifinT86abV7If/AHZ+gNSUJPhEXOK5ZXaz4lhsLk2VpA99f7d3kRHCxj3kfov05J7A1BPiu+thuu9BnlGSSbCZZdq54OG2En3wPzrOXuqWGia/q0OpkW8l1L8XCCMG4VlVRt92yMEdele4L/V9jTXOkDZyVjS6/WY7ZBAG7AHfrUSRutN1zT9R0n9K28+20G7e8o2eWVJDBgehBBFUa/0ieHXk2iW9C5OJRYzFD8wQvT51zzTVurv4q31UyxQwXUjx6c+FRN7FwzAcOSSeckVbrkAAZA9h2oCZf+Jj4tvJLax1J7DSom24RzFcXZ7n/EiDt0J+nXyujw6dPHe6JAlvqMRJWZmP64Hqkhycqfvjg9qptaSIWE07RIzwL5qMRyCpz/KrhdYx5P6Q067sklcKJZdrKrHoCVJxzgZPegN34d1y112yNxbBo5I38ue3k4eBx1Vh+8HoRzVvXKtQ1UaBrumX1vFJJdzMYZ7eArvuIguckEgekkYYnjJA61r9I8a6VqE6W1x5un3T4CQ3ahdx9lbO0n5A5oDTUUgIOflS0AUUUUAUUUUAUUUUAUUUUAUUhOKRTkdaA9UUmaYu5pIYHeGLzHGMKM+/8uv2oB89KbklSJS0jBV9zWfv/EV1Fuigst0m/buzkDkc/wAT/wCarprjVZ0NxfWhWM42DcQXJAO0L7kkgdelWxq7y2RVKxcR3H7xonuHaBSEJ4yMc1I0i0+JuNzA+XGcn5ntVy2nwfCtAiYB/a75pIvh9Ls8zSLHGnLu5AyaunqYqt4KoaeTsRiNSgfV/GN5cX04lt9KYRWdtj0o7KCzn3bkD5feoGparc2975cR5WbywMZOBG0hwo5JwvA7k03qPiDT9Hu9auXuDtuZ2nt2KECViijYPn6Rx3BqPoXh6OLR7T4lV/SEgE08hAc+Y2Sc5z0zgH5V5/UrI5gzdKDrliaGL/4qfUobmN7dblomXY0bDzUBjOWPYqZBjP8AmrzPJfQrIS8DBQ5G1SeVVmbfg4TheCTycDirW88OWN7byJeh5HkBzJu2svQZBHToPyrOWHh6xt2ubS5864nicxTtNK7CUdVJBOOQR8s5qKhbj3g3DsibepeSW9zbsU9cU2FCHLBSFJGTjHqz9KUTXF1plvDLKZDPCnmhiSVBEmTtAyP7vjBOWOOOtRNY0tI7OS8sHkt7u3jLI6sSGAGdrKeCOPaveltd+JtDhvbC3t7EvEFa4cljvHXaoPA3dCT9qOFjXvBSiuw3p8F1b3MAu5muLi7kZTcCI7nVYww3sf7vG4en6/Uz2hF9a3FleAOyExyEDALf4l7/ADB+QIqqWS1sLptKu7G/a92mV1iSSYSj/mAjqD+7pVna22pX8brp8LafCi4867hYOD7LGcdOOW/KpwjNPLZxtY2R1DwhevqHhyxuJW3y+Xskb3ZfSf3irms1/R3HaR+FLVLN3fDP57O+8mbcfMyeP2s9AK0tWEAooooAooooAooooApG6Unb51V3l5cWU26WS1aF39CFtsmAuSBk+puCe3FG8HUm+CLr2urpalrgGCAoSlyzABnXLFMEHHpU89Kq7Pxpotvpz6is4j015VwdpLq8hyd3PGDnPyIrlfjbxxqHiGd7OC5/4ap2r5abfOx+0QeR9KyGTsK+rYedvOCelZZXtPY9yjwuM6+qbwz6oGpReW0rEhAcLkct9Kr3urzUXMdqpjj7nOPzP+1cD0nxLr8FxDDaXssxbEUcM36xeTwADXX/AAb4n1DUNZn0yexaS1jT03sULJGsigeYuTwfWWA74HOetaatRDHG55ur8NtrbfUun9zTJZWumwNc3TBjGMlyOF+gpNO1aLUtKe8gYREbgfMP4COmf41lPGutG6n+Atn/AFMTfrGXkM3t9v41Q6anxVzFZvcGGKaTB7jP0rydR4tLz+mO64+5u03g8fZvMk8d/saDV/FV8im20yaO6lbguY+OhHGMZPQ1Ht/DniPWpPiNWvFSMFmRZOT1yBjHpGOM9a2Oj6DY6YMwR7pT+KV+WP8At9qthWmOnstWb39uxleqrq206+75/wCGNm8KLe+FrnTWjjguJHysrAHJVsrnjgcfUZrPy6tc2s4tp9D1NbwEBooY1lUt/lcEAg9jx8wOldJvrlLO2eZ8cfhHuaqvDtsZXe/nyXZjt+vc1yd/l3Q09S559EZG5TzOTyZeCx8U6qyC206HSIscz37iSQfSJO/1YUlz4B1ayeW707VV1CeYDzor4eXuIGBsdAdoA7FT9a6RRW8rOZf1K8Q6kHt72TT9PtnUqzwyNcSEHqACqgfXn6Va6R/RvZaTYJZ22r6r5aZ2HzV9OTnptxW4qp1q5itZLeSe8lt4w/Kx/t8ggH5ZGOPfHTNAYW48Ha7oN9c6vbamut74hEYbtfJeNAc5DJkN/wBo/dUvRdJ1jXIDLNrMFinKmGzg3uOOD5jnHT2X71cmIzS/DzarfGKFZZZi524wUJVsHPGQeOME1mrXy9F1mARahfJYEKrKFIDL069eDjp0yMcda5ycWn2KbJuEk+x0XSNPt9L0+GytFCxRLge5PUk/Mnk1MrIzyr8OHtdRusuQuC7YydoTo3Hfpwc+qtVBIssKyJ+FhkVYXDlFFFAFFFFAFFFFANyuIoXkfO1VJOBk/lWL8X6Omr2seu2080BihBO6OQsFzn0xjox5BOM4NbY+9Q7q/gt2aIyA3Aj3iFBvkYZxkIOSM1xk65OLyjjGt+LpdL1uS3vtEid7acyKDLt6iTB/B/hkUc9lH2Z/r1YwWFt8Lp+bro8QwscIHsSDknvx8+OlSP6RPDV7f6pf6vZo83w8Qa/DMMROADsXu2FwaxZ0DWTIkf6JvVkddwVoGU4zgHnsTxWOTmpH0dNOlshGTe/fcv7jxh+koLmyh0WNJ7xfJjkWXlG3ZQgBeq8AYx0rsPhq3U2nkbrtWjVo3DYC7+MsCAMk5z9/euU6P4E1nTbi11W8e2hgtp180FyWU7gMcDvnqK7tbQtFEFaQuck7iAOp4/dxVtSk/ePO8QnVHEaijHg3SO8cxPuZTTi+ENHUgiCTI6HzW4q+paeyaf8AwX6GP2zUP43+p4RRGgUZwOBmvWai6leCyt/OMbON6qQmMgE4zz7VSa14rtLWwdoVmaVmMaLsxkgdRnt/+7irLZqqDm+xn5YupSPqmprZRZEcbHJH7z/KtBDGsMaRouFUYFZzS7mDTfL+ISVrq7AMaquTjnAzng8E/arjTtSjv5p0iVtkRADNxuznoOv7PesPh9MsO+z3pfsuyJSfYsKKKK9IgFNyRJJjeitg5G4ZxTlFANCFFkMixoHIwWA5x7Zqr13SIbzTzHHFGrxeqIBQBnv+eTVwelVeuWl3dW22zuDGRnKDjf8AftULFmLK7VmD2yZ/TtdhtNPSK4tw88J2xjaMY/ljH8K1Gk3JvNPguGVVLrkhegNc8nSS3lMdyGjkB5DjFbLQLtYNAt3kEh2hvwIW6NjtWbT2Sk+mRk0ls5S6ZF7mlqDDfxuwRZY3YYyVORz0+9S84blvtWw3nuikByMiloAooooBMcVDfS7JtSXUjbx/GpF5Sz49QTOdufbNTaRulDqeOCrtNO8mw2X0iPM7+bcSxrsEjA56e2AB9BWN0m6hv/F90+pmO4hmnVrTev8Ad+X+Afnk/WtD411T4LTTbRNie44GOoXuf5VzxGaNlkVirKdwPcY9q8bX691WxhHtye74bofOpnOXfZHYobeOLftGS5y2e9PYqu0LURqemxXH7eMOB2Ydasq9aE1OKkuGeJOMoScZcoKKKD8qmQIOrC7NsBYlFl3Lku2AFyNx6Htnt+VZIWmp6vq4ZJ4Gt415LR7STu5PA7j6dOvetD4ivTFAtvET5kvBx2H/AJqTo9kLK0VG/vG9T/X2ryrpPU6nyF7sd5fwia2WRj4bVC8Q8+BUEmWIGWCc+kenB7c8dKl6ZFdRQkX0kUkxY5aMYBHapmB7UuK9XBAKKKKAKKKKAKQilooCv1TTba/j2zjDAelhwRWVv/N0Gy3q7FUuBskRd0hGem3I465HHT58bK6z5LhVJJBHHasXrzSxWTxPLm5RRJIssw2OiZOOTzngkHsKpsSW65OwhHqyQ5tajgmlvp4CsBTa5fKBZCSc5PTjav2PYVobLWkyJXBBO0PGWwWcn9nsR1PXoK5rNfsyx5kLsGBy4yMdCCp9iR+XNe9N1fzIlg2vI5BSEuuduWXnjn3692x04qqNuGaXUmjssM3nwiQEgD2HWn0bI+2axfh/U0v2n4th5TKpWNh/eEDPTt0A7cGtfaSCSMlSCuTgg5z960Rl1GeUel4H6KKKmRCkPTmlpG6UAzNbQTkNLDG5HQsoNYrRIYJPGN9G0SMilxtIBA5HatNcaS8rzOmoXkTyNkbJmwnTgDOOmR07561itE0cv4sv4mvbnftkUzCRg5425yD15znrwKwauMeuvPzPQ0cmq7fp/J0eKKOEbYkRB7KMU5VXaafPb3xma8mlh8sqsbyM3Ug85OOAMZ68nJq0rclg8/ncDTU8qQQvLI2FUZJqNrM72+nvLE21wRg/es7earNfQR27hUyw3kHGf9q83XeI16ZuHxY2Jxg3uS9JhfUr9r6fO1G9Kn37CtIOlR7CCO3tUjiwVA6jv86k1doNP5NW+8nu/qck8sKKKK2kQoozRQBSUtJmgDNFU+q62mm3SRTQOysu4MuK8ReJtNcet5I/+qMn+GardsFs2VO6tPDZO1WOSW1dIWCuw2qxJwCfcDrXPNYe2gI+NsHdHuMK0m3CgKQNoyAQDn0ngjvmt69/Fc28rWE0Uj/iA3dRj2rJ+KG8+GMtCLkZaXAUN5fo9PHIHPPPPp98VGbWMo0V4kZnVNa0prl3u9NeaRUI3yRKQuSxOBu46qOPY1GTU9ElIaHRX847pWZ4l2jMZAbrwA7Djp3+VeLvTjtt7PBWRizwFSI8sdvzHscA45X5ipVlpUu+fcoLbwpiCgAHIJGAQT6RjoeuR0rPmWeDR0RRbaQFvhG1rbGO38uaOMeWmCTIJN27d0w2Onbg10mx3GFWYY3KvpxjHFZ7Q7G3jEUnkAPneSVGQTxgjr0x8u9aaEMIwGAB9h2rVWnjLM88dhyiiirCAHgV5LADk4HuaVjgEmucajcp4wnMl0GXQ4HIht2JX4lgSpdwOduR6R9/agOgXl1BZ20lzdSrFDEpZ3c4Cj3rnVjq11Fr99qVnpc09tJu8mSR1iWTPQ884+1VSaTZv4pMFuswtLK3SV7czyNE0zt6DsYkHaFPbqR7VpDt9OVOcfiHVvvVVlUbMOXYthbKCko91guNJ8Sy3OqLZahZLaeambeRZ/MEjDqhO0YbHOO/PtWlzXJPEV1cSXdrpun+XFMf7TLOV3NAqsNuP8xbpnjANPpqetxXQuo9buXcE7knVWiYHtsAGMfLmrSp8nQfER/4W4AzllH76zdjYz3z4iX05wWPQVFsvFWoa3ZuLnSbXEczRsq3hHrXpkbeh6/cVPHiTUNPRZLmwsxZxtiRbaRi6L+0wBHqx1x1IHvXi6vwr2vVeZN/hx9yxWdMcGn02xWxh8tXZz3JP8B2qZTcEqTQpLEyvG6hlZTkEHuK95r16641xUY8IrbFpCcV5kZhGxjAL4O3PTNZ6+8Qz2SoZ47YDZI0u2cEoRnbgdwSBz2zUm0uTjklyaPPypM1gv636s2Hhso3ZgcRs4xyfTjBPIpFl8WamFMqx2iSjhPNVcYUk9Dk8jFV+avhWSl3x+Hc2l1qFpaA/ETop/w55/Kqa68VwqdtnA8rH8JY4B/nULQ/D4n+IfUt+5JcKo4DjAO7qSRnIz8q09rp1par/Z4EQ++Mn86j+bL0Ivz5/JGN1RtUv4RdXcGyGM+n046/vpjSNLl1OfanpiB9b46fIfOt7dWyXNtJBJ+F12mvNpaxWcCwwKFRRgD3qv2bM8t5Kno+qzqk8nm2torG3WGBCEX261AuLGEpNKSHM2Sy7sh17Zz2HH+9L4lvhZ2BCsRLLlE56ccmovhbUBNYtby53W4wMf4atco9XQaVdGNirKPVbJbfWbCJmRRJHGHEa+naHI4znrn3rUW2mxrGGePdMp9Jfkrxjd9cd/rWX8RaxbtrljIYZ9ixqWG0E43ZPQ+3P7uoIGmfX7aMyq8FwrRAF12qSDkAjg9RkH+GcHGiVcUo7F3U2WFpCkS4iQIp6+5I4/lUmqdNejad1FrP5QjDpL6cPkkYAzkdB1xjPOKft9WiuBOVhmUQruJcDDcdsH/3245qJwsaKpf6xQPCJIra5O8ZTcgXd0z1PGNw4PJ7A0UBcnoc1ybVll8NTQaTegvH5s0ttORhbhMPJsJHRgfT8xg88461XKNU1R9e1q6upEZILWRra3hfgqAfW7DsWYcf5QPeuNZWDqeGUq/DrqdtJaX7RFBMJJUIDTr6TGhJBHAY9uqmvcGpJ5yINQ8uL4bcZ5J1DeZvcfhI46DjPcVZeWuMbBj6VWzQr+mlMcKt/ZJDIAgOTjEfY/tZ7VndUoxypMsU09sEKKa0e6uruHUZpLqWMCWQyxsg2IjAbQucEu4Az1U1Iku4YHCfHOZHnjiEKzxswDy7A2duMFcNtx9T3qPqem6VcSpNeQPHvkVEliV0mDnbtVdoxjG/d8+nWpWlWcNyseY0ea1vZRAU3mML6FOCRnd6SPkc1WnLbdk30oWC2FvdX265ucztGpPmoTG4kKlgwXHKhSRjOOM1P025uzcQJE/xc8xQCNWVVyYlJOMcjcSCewHOa0sMEcUYRYEUewA+dQdetU+GhlVQhhuIpCcY9JIU/uYmrVVJb5yVyntsjT6NcWvh/QrOxvLtJJoIgH8rkZ68DsKZuPFMkj+Xp9qWY9C/U/YVItPC1pEQZ2ebHucA/YVdW9tBbptghSNfZVAqWLJehjxdP0Mv8Hr+p/8AyJWgjbtnbj7CksvAGlwqPiHmlbnkNtHP/s1r8D2owPauqmK53Oxoit3v9SoXw7paTLMlsFZFCjHsOle/0HZHqHJwRnfjqpX+DGrWirEkuC5JLghWem21o4eFCHwQTuPOcdfyH07VNHSikPArp0WvJ6VW/pqz/V/rH9blFJQgZAGfyzj8/Y0zF4itZZBsjm8k7sykDAwQDx7ZOM/L2oDPeIZbi8vXl8qXyIfSpKEDHc9KjaQ9zbXUdzbxyMn4SyoWBHfp7Vf6trNrcaNcNbiVsjbxGeTgHA/Md6Z8MavaRaD558xo435ZUzwTgH+VYvIbu59Tz3R+d73qVWv22pHXrHN4ilo02YXlWzxnjkZ5/d2zWn+A1D4ssL5fhmHQIN564ycc9uazur6pbXesWl1Fv8qMKGyvPDE9Poa1Omava6lI6W3mHYMksuAK9OyMulZN6IR0zVQlunx6bIh+sbndI2T14xjBB+2PnUtLS/E6s14PKVuUx+IZX5ccAjv7/S0pMD2qk6JsUgcDA6Ule6KAQ8iqPV/CejaxMZ7u0K3DEE3EEjRSHHTLKQTj51e0UBiY/ATidlm129e0wdqiONZQc9324I/0g/Oot14AvLC5mu/DWq7ZZ0VJYtSUzo2M8gggr16dPlXQKKA4kssdjrm3xtdudTtZf7JapCwhI7SRqAS3Hc5xzXnTtRvk1u6t/DMUktipae6g1FGhEUjndhGxuGeW5BHNdtKAtuIBPQE+1cu1JbnQNc1Z9Q068e3urtrmO+hiMqlSqgK231KVxjkYwKAVtfvldYj4fvdxHVJYimPrnNOW66n4gvF0trRdPjDRTSySShjJEHG5FUDrwQfbIpiLxFo7uI49Vtf+hpQpB+hwRUnw7crqfiC3vbHzLmz0yKQyyRjK7yNoVW4ViBnOCcVyUsLLB0peBS5B71QP4kUZ2Wzf6mFJaa1c3d5HCkUahjzycgV5v9X0jmoRllvbgn5bNBmlryCKWvTIC0UUUAUUUUBSLY6uXlMl5AV3fqUES+kZOSSV/FyMHp7g0R6dqUMOnww3cCJDAsdwTEC0jAcsDj356farDU9StdLs3u72RkhUgEqhckk4AAUEk59qpbjxfCxRNN06/u3cHBeL4dFx7mTaf+0GgPGt2eoppNxm6gWNdzYEYAx6cZwB0w35jrUPwPbLeaRLMLq3uLW43xyCIKdzDjJKgcjp/KqbxN4q+Lxp2s20Wm6e6gyNJMHS65/ApwMAHqDycjtmm9K8XWVqLiw0+7tIFmkEiTsrfibghQQATx78Z6e8en8fUQ6Px9R6vrZ7O7lt5PxI2M+47VuPDdj8DpqbhiWX1vkcjPQVhdS1m4l1+BFgi1aSL++ihARk7je3KjqOOpzWpHjbT4FU6na39hnGWlty6KfYvHuA+pOK0WW9UUiWDUUU1bzxXMKTW7rJFIoZHU5DA9CDTtUnQooooAooooAooooApCM0tFARZ9NsbgET2dvID2aJTTsMEcEYihRY416KigD8qdooDO63o+N1zaL83jA/eKr9MsLm5Rp7aQIUbC8kZNbEjJ5puOGOIERoFBJY47k141vg1M9R5q2Xf6/NFiseMGf/AElqdicXcO9P8TDH7xxU+1160mOJN0Tf5hx+dWhAwc1irqysRJMy6oYQlxI8i/DnPMrDA/1EKPfFWLTauj+1Z1L5S/2czF8o2aSrIu5CGHuDkV6LYrBWumXVpDItnrXm3E3CSGJkAIUZx1GMEf70zBql+fhIrrUpLjMqyHMJXzNjhjgjgD04/wB+lWe3Sr2vg4+q3Q6c8HRAaKq7XXLOYAO5iY9n/wB6sUlR13IwZfcGtVWpquWYSTItNELXra1vNHuoL6UQ27RnfKSB5fs2e2Dz9q51p+ra09o0tzo25AMLIkyqZAD+PY2CAcZAPvUrXtZfVQt5ct5GlrLiBHxg7Sf1j9jyOBnA4J+VdLqmo3GnXkNvbOszboUMsiqQxAAIwSCPWp69MkZqcrIx2kzqi3wQvif6yXEWoSxbbCHmzhdcEtzmRh+5fkM1NdEkQoyhkIwVI+VVdvJcwxxQwiBxHawyFhJtjGQ+QCRnGI/apaTXbSiMRW7HklkmJVQNpyeM8h1xx37VxXVvud8uXJI0e/tNEsbmymjCmAh7cRrl5wxOMD9pgQR3zwasX1S5W0JvdHvoSUOREFlIJHdVOf3H7Vn4RP8Apqz1CRLRHt4Xzvk3NFvTcCQB3EbDOff72q+JX+DW7eCCG3aAz+a7FVCZUc5H+dft+VPOh8x0SN34HdZPCWjlOALRFwRgqQMEEdiDxir2sJ4K1cx6nLYTqsSXmZoVDZw44bHybbuH0b3rdCrE0+CGMC0UUV0BRRRQBRRRQBRRRQBRRRQBRRRQBio0dlaqrqsEYWRmZxtHqLHJz9zmpNFAMfB23/Ij7/sjv1/gKUWtuuzbBGNgIXCjj6U9RXGkwVt1o9nPnEXluf2o+KrZNFvbYE2VwTx0ztNaOisNvh1Fj6sYfzWxLqZyM6imjm30LxBDc2lykZaKWJDIsiA4LjbkgfWovx/ht3eGDUZrm5kbe0VuJHcsMerAGR0Ht0q/1S5EvjTVBdNGksEcMMCtgERYLFhn3ZiP9NPdD3PsfcVsUFjEtzmWZC6hhv8AUpbYtqlpmKLMkk/lmUO5QDgNnG5sKe7dRmocOmSC3SZrm/V/LaRv1su4DysgKM+ttqAEDpjFXWvQS32p2Nvptv8AHT2rtcXFsjc+UFIIz03EkYBxkj8m1vdChk23Cz2tzGS3w8tvIsik8naMcnP+HrVbqfVlMmp7YZT3bPpmhQ3MM1zLPcW8KWvrIfztuF3D9n8ZwPbNaWHw5D+j1tbi4ubnEHlP5kpYOMDIIzjGVHHyFUmoafrF1rGjX+neGtRbTI5jJISiq8hA4OxjkD1HG7GflWhl8R6cmS6XxkPGwWExbPtjb1qUK8L8W7OOWeCPdaBukjvrK6e31K3KNazRkhUKjCoy55XGR9z711HTLxL+xhukBAkUEqeqnuD8wcj7VgbeLxDq7EaXpBsYTwbrVfTgccrEuS33I+dbbw7pP6G04WhuZbly7SSSyAAszHJwB0GT0/jViSXBDJZ0UUV0BRRRQBRRRQBRRRQBRRRQBRRRQBRRRQBRRRQBRRRQGZ8aaVp19axzXun2lxLHwkk0Kuyj2BI4r5/ikf8ATV9DvbykDbUz6V5HQUUUB33+jqztbbw9FJb20MTzeqVo4wpc+5I6mtMY0Z9zIpYdCRSUUArHlvpSL2Pf/wA0lFAex/OvVFFAFFFF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data:image/jpeg;base64,/9j/4AAQSkZJRgABAQAAAQABAAD/2wCEAAkGBwgHBgkIBwgKCgkLDRYPDQwMDRsUFRAWIB0iIiAdHx8kKDQsJCYxJx8fLT0tMTU3Ojo6Iys/RD84QzQ5OjcBCgoKDQwNGg8PGjclHyU3Nzc3Nzc3Nzc3Nzc3Nzc3Nzc3Nzc3Nzc3Nzc3Nzc3Nzc3Nzc3Nzc3Nzc3Nzc3Nzc3N//AABEIALIAyAMBIgACEQEDEQH/xAAcAAABBQEBAQAAAAAAAAAAAAAAAQMEBQYHAgj/xAA/EAACAQMDAgQEAgYIBgMAAAABAgMABBEFEiExQQYTIlEUYXGBMpEVI0KhscEHFiQzUmKC0SVTcpLh8TRD8P/EABoBAQADAQEBAAAAAAAAAAAAAAACAwQBBQb/xAAwEQACAgEDAgMGBQUAAAAAAAAAAQIDEQQhMRJBBRNhFDJCUXGBIiORocEVM1LR4f/aAAwDAQACEQMRAD8A7jRRRQBRRRQBRRRQBRRSE4oBaKjNf2ifinT86abV7If/AHZ+gNSUJPhEXOK5ZXaz4lhsLk2VpA99f7d3kRHCxj3kfov05J7A1BPiu+thuu9BnlGSSbCZZdq54OG2En3wPzrOXuqWGia/q0OpkW8l1L8XCCMG4VlVRt92yMEdele4L/V9jTXOkDZyVjS6/WY7ZBAG7AHfrUSRutN1zT9R0n9K28+20G7e8o2eWVJDBgehBBFUa/0ieHXk2iW9C5OJRYzFD8wQvT51zzTVurv4q31UyxQwXUjx6c+FRN7FwzAcOSSeckVbrkAAZA9h2oCZf+Jj4tvJLax1J7DSom24RzFcXZ7n/EiDt0J+nXyujw6dPHe6JAlvqMRJWZmP64Hqkhycqfvjg9qptaSIWE07RIzwL5qMRyCpz/KrhdYx5P6Q067sklcKJZdrKrHoCVJxzgZPegN34d1y112yNxbBo5I38ue3k4eBx1Vh+8HoRzVvXKtQ1UaBrumX1vFJJdzMYZ7eArvuIguckEgekkYYnjJA61r9I8a6VqE6W1x5un3T4CQ3ahdx9lbO0n5A5oDTUUgIOflS0AUUUUAUUUUAUUUUAUUUUAUUhOKRTkdaA9UUmaYu5pIYHeGLzHGMKM+/8uv2oB89KbklSJS0jBV9zWfv/EV1Fuigst0m/buzkDkc/wAT/wCarprjVZ0NxfWhWM42DcQXJAO0L7kkgdelWxq7y2RVKxcR3H7xonuHaBSEJ4yMc1I0i0+JuNzA+XGcn5ntVy2nwfCtAiYB/a75pIvh9Ls8zSLHGnLu5AyaunqYqt4KoaeTsRiNSgfV/GN5cX04lt9KYRWdtj0o7KCzn3bkD5feoGparc2975cR5WbywMZOBG0hwo5JwvA7k03qPiDT9Hu9auXuDtuZ2nt2KECViijYPn6Rx3BqPoXh6OLR7T4lV/SEgE08hAc+Y2Sc5z0zgH5V5/UrI5gzdKDrliaGL/4qfUobmN7dblomXY0bDzUBjOWPYqZBjP8AmrzPJfQrIS8DBQ5G1SeVVmbfg4TheCTycDirW88OWN7byJeh5HkBzJu2svQZBHToPyrOWHh6xt2ubS5864nicxTtNK7CUdVJBOOQR8s5qKhbj3g3DsibepeSW9zbsU9cU2FCHLBSFJGTjHqz9KUTXF1plvDLKZDPCnmhiSVBEmTtAyP7vjBOWOOOtRNY0tI7OS8sHkt7u3jLI6sSGAGdrKeCOPaveltd+JtDhvbC3t7EvEFa4cljvHXaoPA3dCT9qOFjXvBSiuw3p8F1b3MAu5muLi7kZTcCI7nVYww3sf7vG4en6/Uz2hF9a3FleAOyExyEDALf4l7/ADB+QIqqWS1sLptKu7G/a92mV1iSSYSj/mAjqD+7pVna22pX8brp8LafCi4867hYOD7LGcdOOW/KpwjNPLZxtY2R1DwhevqHhyxuJW3y+Xskb3ZfSf3irms1/R3HaR+FLVLN3fDP57O+8mbcfMyeP2s9AK0tWEAooooAooooAooooApG6Unb51V3l5cWU26WS1aF39CFtsmAuSBk+puCe3FG8HUm+CLr2urpalrgGCAoSlyzABnXLFMEHHpU89Kq7Pxpotvpz6is4j015VwdpLq8hyd3PGDnPyIrlfjbxxqHiGd7OC5/4ap2r5abfOx+0QeR9KyGTsK+rYedvOCelZZXtPY9yjwuM6+qbwz6oGpReW0rEhAcLkct9Kr3urzUXMdqpjj7nOPzP+1cD0nxLr8FxDDaXssxbEUcM36xeTwADXX/AAb4n1DUNZn0yexaS1jT03sULJGsigeYuTwfWWA74HOetaatRDHG55ur8NtrbfUun9zTJZWumwNc3TBjGMlyOF+gpNO1aLUtKe8gYREbgfMP4COmf41lPGutG6n+Atn/AFMTfrGXkM3t9v41Q6anxVzFZvcGGKaTB7jP0rydR4tLz+mO64+5u03g8fZvMk8d/saDV/FV8im20yaO6lbguY+OhHGMZPQ1Ht/DniPWpPiNWvFSMFmRZOT1yBjHpGOM9a2Oj6DY6YMwR7pT+KV+WP8At9qthWmOnstWb39uxleqrq206+75/wCGNm8KLe+FrnTWjjguJHysrAHJVsrnjgcfUZrPy6tc2s4tp9D1NbwEBooY1lUt/lcEAg9jx8wOldJvrlLO2eZ8cfhHuaqvDtsZXe/nyXZjt+vc1yd/l3Q09S559EZG5TzOTyZeCx8U6qyC206HSIscz37iSQfSJO/1YUlz4B1ayeW707VV1CeYDzor4eXuIGBsdAdoA7FT9a6RRW8rOZf1K8Q6kHt72TT9PtnUqzwyNcSEHqACqgfXn6Va6R/RvZaTYJZ22r6r5aZ2HzV9OTnptxW4qp1q5itZLeSe8lt4w/Kx/t8ggH5ZGOPfHTNAYW48Ha7oN9c6vbamut74hEYbtfJeNAc5DJkN/wBo/dUvRdJ1jXIDLNrMFinKmGzg3uOOD5jnHT2X71cmIzS/DzarfGKFZZZi524wUJVsHPGQeOME1mrXy9F1mARahfJYEKrKFIDL069eDjp0yMcda5ycWn2KbJuEk+x0XSNPt9L0+GytFCxRLge5PUk/Mnk1MrIzyr8OHtdRusuQuC7YydoTo3Hfpwc+qtVBIssKyJ+FhkVYXDlFFFAFFFFAFFFFANyuIoXkfO1VJOBk/lWL8X6Omr2seu2080BihBO6OQsFzn0xjox5BOM4NbY+9Q7q/gt2aIyA3Aj3iFBvkYZxkIOSM1xk65OLyjjGt+LpdL1uS3vtEid7acyKDLt6iTB/B/hkUc9lH2Z/r1YwWFt8Lp+bro8QwscIHsSDknvx8+OlSP6RPDV7f6pf6vZo83w8Qa/DMMROADsXu2FwaxZ0DWTIkf6JvVkddwVoGU4zgHnsTxWOTmpH0dNOlshGTe/fcv7jxh+koLmyh0WNJ7xfJjkWXlG3ZQgBeq8AYx0rsPhq3U2nkbrtWjVo3DYC7+MsCAMk5z9/euU6P4E1nTbi11W8e2hgtp180FyWU7gMcDvnqK7tbQtFEFaQuck7iAOp4/dxVtSk/ePO8QnVHEaijHg3SO8cxPuZTTi+ENHUgiCTI6HzW4q+paeyaf8AwX6GP2zUP43+p4RRGgUZwOBmvWai6leCyt/OMbON6qQmMgE4zz7VSa14rtLWwdoVmaVmMaLsxkgdRnt/+7irLZqqDm+xn5YupSPqmprZRZEcbHJH7z/KtBDGsMaRouFUYFZzS7mDTfL+ISVrq7AMaquTjnAzng8E/arjTtSjv5p0iVtkRADNxuznoOv7PesPh9MsO+z3pfsuyJSfYsKKKK9IgFNyRJJjeitg5G4ZxTlFANCFFkMixoHIwWA5x7Zqr13SIbzTzHHFGrxeqIBQBnv+eTVwelVeuWl3dW22zuDGRnKDjf8AftULFmLK7VmD2yZ/TtdhtNPSK4tw88J2xjaMY/ljH8K1Gk3JvNPguGVVLrkhegNc8nSS3lMdyGjkB5DjFbLQLtYNAt3kEh2hvwIW6NjtWbT2Sk+mRk0ls5S6ZF7mlqDDfxuwRZY3YYyVORz0+9S84blvtWw3nuikByMiloAooooBMcVDfS7JtSXUjbx/GpF5Sz49QTOdufbNTaRulDqeOCrtNO8mw2X0iPM7+bcSxrsEjA56e2AB9BWN0m6hv/F90+pmO4hmnVrTev8Ad+X+Afnk/WtD411T4LTTbRNie44GOoXuf5VzxGaNlkVirKdwPcY9q8bX691WxhHtye74bofOpnOXfZHYobeOLftGS5y2e9PYqu0LURqemxXH7eMOB2Ydasq9aE1OKkuGeJOMoScZcoKKKD8qmQIOrC7NsBYlFl3Lku2AFyNx6Htnt+VZIWmp6vq4ZJ4Gt415LR7STu5PA7j6dOvetD4ivTFAtvET5kvBx2H/AJqTo9kLK0VG/vG9T/X2ryrpPU6nyF7sd5fwia2WRj4bVC8Q8+BUEmWIGWCc+kenB7c8dKl6ZFdRQkX0kUkxY5aMYBHapmB7UuK9XBAKKKKAKKKKAKQilooCv1TTba/j2zjDAelhwRWVv/N0Gy3q7FUuBskRd0hGem3I465HHT58bK6z5LhVJJBHHasXrzSxWTxPLm5RRJIssw2OiZOOTzngkHsKpsSW65OwhHqyQ5tajgmlvp4CsBTa5fKBZCSc5PTjav2PYVobLWkyJXBBO0PGWwWcn9nsR1PXoK5rNfsyx5kLsGBy4yMdCCp9iR+XNe9N1fzIlg2vI5BSEuuduWXnjn3692x04qqNuGaXUmjssM3nwiQEgD2HWn0bI+2axfh/U0v2n4th5TKpWNh/eEDPTt0A7cGtfaSCSMlSCuTgg5z960Rl1GeUel4H6KKKmRCkPTmlpG6UAzNbQTkNLDG5HQsoNYrRIYJPGN9G0SMilxtIBA5HatNcaS8rzOmoXkTyNkbJmwnTgDOOmR07561itE0cv4sv4mvbnftkUzCRg5425yD15znrwKwauMeuvPzPQ0cmq7fp/J0eKKOEbYkRB7KMU5VXaafPb3xma8mlh8sqsbyM3Ug85OOAMZ68nJq0rclg8/ncDTU8qQQvLI2FUZJqNrM72+nvLE21wRg/es7earNfQR27hUyw3kHGf9q83XeI16ZuHxY2Jxg3uS9JhfUr9r6fO1G9Kn37CtIOlR7CCO3tUjiwVA6jv86k1doNP5NW+8nu/qck8sKKKK2kQoozRQBSUtJmgDNFU+q62mm3SRTQOysu4MuK8ReJtNcet5I/+qMn+GardsFs2VO6tPDZO1WOSW1dIWCuw2qxJwCfcDrXPNYe2gI+NsHdHuMK0m3CgKQNoyAQDn0ngjvmt69/Fc28rWE0Uj/iA3dRj2rJ+KG8+GMtCLkZaXAUN5fo9PHIHPPPPp98VGbWMo0V4kZnVNa0prl3u9NeaRUI3yRKQuSxOBu46qOPY1GTU9ElIaHRX847pWZ4l2jMZAbrwA7Djp3+VeLvTjtt7PBWRizwFSI8sdvzHscA45X5ipVlpUu+fcoLbwpiCgAHIJGAQT6RjoeuR0rPmWeDR0RRbaQFvhG1rbGO38uaOMeWmCTIJN27d0w2Onbg10mx3GFWYY3KvpxjHFZ7Q7G3jEUnkAPneSVGQTxgjr0x8u9aaEMIwGAB9h2rVWnjLM88dhyiiirCAHgV5LADk4HuaVjgEmucajcp4wnMl0GXQ4HIht2JX4lgSpdwOduR6R9/agOgXl1BZ20lzdSrFDEpZ3c4Cj3rnVjq11Fr99qVnpc09tJu8mSR1iWTPQ884+1VSaTZv4pMFuswtLK3SV7czyNE0zt6DsYkHaFPbqR7VpDt9OVOcfiHVvvVVlUbMOXYthbKCko91guNJ8Sy3OqLZahZLaeambeRZ/MEjDqhO0YbHOO/PtWlzXJPEV1cSXdrpun+XFMf7TLOV3NAqsNuP8xbpnjANPpqetxXQuo9buXcE7knVWiYHtsAGMfLmrSp8nQfER/4W4AzllH76zdjYz3z4iX05wWPQVFsvFWoa3ZuLnSbXEczRsq3hHrXpkbeh6/cVPHiTUNPRZLmwsxZxtiRbaRi6L+0wBHqx1x1IHvXi6vwr2vVeZN/hx9yxWdMcGn02xWxh8tXZz3JP8B2qZTcEqTQpLEyvG6hlZTkEHuK95r16641xUY8IrbFpCcV5kZhGxjAL4O3PTNZ6+8Qz2SoZ47YDZI0u2cEoRnbgdwSBz2zUm0uTjklyaPPypM1gv636s2Hhso3ZgcRs4xyfTjBPIpFl8WamFMqx2iSjhPNVcYUk9Dk8jFV+avhWSl3x+Hc2l1qFpaA/ETop/w55/Kqa68VwqdtnA8rH8JY4B/nULQ/D4n+IfUt+5JcKo4DjAO7qSRnIz8q09rp1par/Z4EQ++Mn86j+bL0Ivz5/JGN1RtUv4RdXcGyGM+n046/vpjSNLl1OfanpiB9b46fIfOt7dWyXNtJBJ+F12mvNpaxWcCwwKFRRgD3qv2bM8t5Kno+qzqk8nm2torG3WGBCEX261AuLGEpNKSHM2Sy7sh17Zz2HH+9L4lvhZ2BCsRLLlE56ccmovhbUBNYtby53W4wMf4atco9XQaVdGNirKPVbJbfWbCJmRRJHGHEa+naHI4znrn3rUW2mxrGGePdMp9Jfkrxjd9cd/rWX8RaxbtrljIYZ9ixqWG0E43ZPQ+3P7uoIGmfX7aMyq8FwrRAF12qSDkAjg9RkH+GcHGiVcUo7F3U2WFpCkS4iQIp6+5I4/lUmqdNejad1FrP5QjDpL6cPkkYAzkdB1xjPOKft9WiuBOVhmUQruJcDDcdsH/3245qJwsaKpf6xQPCJIra5O8ZTcgXd0z1PGNw4PJ7A0UBcnoc1ybVll8NTQaTegvH5s0ttORhbhMPJsJHRgfT8xg88461XKNU1R9e1q6upEZILWRra3hfgqAfW7DsWYcf5QPeuNZWDqeGUq/DrqdtJaX7RFBMJJUIDTr6TGhJBHAY9uqmvcGpJ5yINQ8uL4bcZ5J1DeZvcfhI46DjPcVZeWuMbBj6VWzQr+mlMcKt/ZJDIAgOTjEfY/tZ7VndUoxypMsU09sEKKa0e6uruHUZpLqWMCWQyxsg2IjAbQucEu4Az1U1Iku4YHCfHOZHnjiEKzxswDy7A2duMFcNtx9T3qPqem6VcSpNeQPHvkVEliV0mDnbtVdoxjG/d8+nWpWlWcNyseY0ea1vZRAU3mML6FOCRnd6SPkc1WnLbdk30oWC2FvdX265ucztGpPmoTG4kKlgwXHKhSRjOOM1P025uzcQJE/xc8xQCNWVVyYlJOMcjcSCewHOa0sMEcUYRYEUewA+dQdetU+GhlVQhhuIpCcY9JIU/uYmrVVJb5yVyntsjT6NcWvh/QrOxvLtJJoIgH8rkZ68DsKZuPFMkj+Xp9qWY9C/U/YVItPC1pEQZ2ebHucA/YVdW9tBbptghSNfZVAqWLJehjxdP0Mv8Hr+p/8AyJWgjbtnbj7CksvAGlwqPiHmlbnkNtHP/s1r8D2owPauqmK53Oxoit3v9SoXw7paTLMlsFZFCjHsOle/0HZHqHJwRnfjqpX+DGrWirEkuC5JLghWem21o4eFCHwQTuPOcdfyH07VNHSikPArp0WvJ6VW/pqz/V/rH9blFJQgZAGfyzj8/Y0zF4itZZBsjm8k7sykDAwQDx7ZOM/L2oDPeIZbi8vXl8qXyIfSpKEDHc9KjaQ9zbXUdzbxyMn4SyoWBHfp7Vf6trNrcaNcNbiVsjbxGeTgHA/Md6Z8MavaRaD558xo435ZUzwTgH+VYvIbu59Tz3R+d73qVWv22pHXrHN4ilo02YXlWzxnjkZ5/d2zWn+A1D4ssL5fhmHQIN564ycc9uazur6pbXesWl1Fv8qMKGyvPDE9Poa1Omava6lI6W3mHYMksuAK9OyMulZN6IR0zVQlunx6bIh+sbndI2T14xjBB+2PnUtLS/E6s14PKVuUx+IZX5ccAjv7/S0pMD2qk6JsUgcDA6Ule6KAQ8iqPV/CejaxMZ7u0K3DEE3EEjRSHHTLKQTj51e0UBiY/ATidlm129e0wdqiONZQc9324I/0g/Oot14AvLC5mu/DWq7ZZ0VJYtSUzo2M8gggr16dPlXQKKA4kssdjrm3xtdudTtZf7JapCwhI7SRqAS3Hc5xzXnTtRvk1u6t/DMUktipae6g1FGhEUjndhGxuGeW5BHNdtKAtuIBPQE+1cu1JbnQNc1Z9Q068e3urtrmO+hiMqlSqgK231KVxjkYwKAVtfvldYj4fvdxHVJYimPrnNOW66n4gvF0trRdPjDRTSySShjJEHG5FUDrwQfbIpiLxFo7uI49Vtf+hpQpB+hwRUnw7crqfiC3vbHzLmz0yKQyyRjK7yNoVW4ViBnOCcVyUsLLB0peBS5B71QP4kUZ2Wzf6mFJaa1c3d5HCkUahjzycgV5v9X0jmoRllvbgn5bNBmlryCKWvTIC0UUUAUUUUBSLY6uXlMl5AV3fqUES+kZOSSV/FyMHp7g0R6dqUMOnww3cCJDAsdwTEC0jAcsDj356farDU9StdLs3u72RkhUgEqhckk4AAUEk59qpbjxfCxRNN06/u3cHBeL4dFx7mTaf+0GgPGt2eoppNxm6gWNdzYEYAx6cZwB0w35jrUPwPbLeaRLMLq3uLW43xyCIKdzDjJKgcjp/KqbxN4q+Lxp2s20Wm6e6gyNJMHS65/ApwMAHqDycjtmm9K8XWVqLiw0+7tIFmkEiTsrfibghQQATx78Z6e8en8fUQ6Px9R6vrZ7O7lt5PxI2M+47VuPDdj8DpqbhiWX1vkcjPQVhdS1m4l1+BFgi1aSL++ihARk7je3KjqOOpzWpHjbT4FU6na39hnGWlty6KfYvHuA+pOK0WW9UUiWDUUU1bzxXMKTW7rJFIoZHU5DA9CDTtUnQooooAooooAooooApCM0tFARZ9NsbgET2dvID2aJTTsMEcEYihRY416KigD8qdooDO63o+N1zaL83jA/eKr9MsLm5Rp7aQIUbC8kZNbEjJ5puOGOIERoFBJY47k141vg1M9R5q2Xf6/NFiseMGf/AElqdicXcO9P8TDH7xxU+1160mOJN0Tf5hx+dWhAwc1irqysRJMy6oYQlxI8i/DnPMrDA/1EKPfFWLTauj+1Z1L5S/2czF8o2aSrIu5CGHuDkV6LYrBWumXVpDItnrXm3E3CSGJkAIUZx1GMEf70zBql+fhIrrUpLjMqyHMJXzNjhjgjgD04/wB+lWe3Sr2vg4+q3Q6c8HRAaKq7XXLOYAO5iY9n/wB6sUlR13IwZfcGtVWpquWYSTItNELXra1vNHuoL6UQ27RnfKSB5fs2e2Dz9q51p+ra09o0tzo25AMLIkyqZAD+PY2CAcZAPvUrXtZfVQt5ct5GlrLiBHxg7Sf1j9jyOBnA4J+VdLqmo3GnXkNvbOszboUMsiqQxAAIwSCPWp69MkZqcrIx2kzqi3wQvif6yXEWoSxbbCHmzhdcEtzmRh+5fkM1NdEkQoyhkIwVI+VVdvJcwxxQwiBxHawyFhJtjGQ+QCRnGI/apaTXbSiMRW7HklkmJVQNpyeM8h1xx37VxXVvud8uXJI0e/tNEsbmymjCmAh7cRrl5wxOMD9pgQR3zwasX1S5W0JvdHvoSUOREFlIJHdVOf3H7Vn4RP8Apqz1CRLRHt4Xzvk3NFvTcCQB3EbDOff72q+JX+DW7eCCG3aAz+a7FVCZUc5H+dft+VPOh8x0SN34HdZPCWjlOALRFwRgqQMEEdiDxir2sJ4K1cx6nLYTqsSXmZoVDZw44bHybbuH0b3rdCrE0+CGMC0UUV0BRRRQBRRRQBRRRQBRRRQBRRRQBio0dlaqrqsEYWRmZxtHqLHJz9zmpNFAMfB23/Ij7/sjv1/gKUWtuuzbBGNgIXCjj6U9RXGkwVt1o9nPnEXluf2o+KrZNFvbYE2VwTx0ztNaOisNvh1Fj6sYfzWxLqZyM6imjm30LxBDc2lykZaKWJDIsiA4LjbkgfWovx/ht3eGDUZrm5kbe0VuJHcsMerAGR0Ht0q/1S5EvjTVBdNGksEcMMCtgERYLFhn3ZiP9NPdD3PsfcVsUFjEtzmWZC6hhv8AUpbYtqlpmKLMkk/lmUO5QDgNnG5sKe7dRmocOmSC3SZrm/V/LaRv1su4DysgKM+ttqAEDpjFXWvQS32p2Nvptv8AHT2rtcXFsjc+UFIIz03EkYBxkj8m1vdChk23Cz2tzGS3w8tvIsik8naMcnP+HrVbqfVlMmp7YZT3bPpmhQ3MM1zLPcW8KWvrIfztuF3D9n8ZwPbNaWHw5D+j1tbi4ubnEHlP5kpYOMDIIzjGVHHyFUmoafrF1rGjX+neGtRbTI5jJISiq8hA4OxjkD1HG7GflWhl8R6cmS6XxkPGwWExbPtjb1qUK8L8W7OOWeCPdaBukjvrK6e31K3KNazRkhUKjCoy55XGR9z711HTLxL+xhukBAkUEqeqnuD8wcj7VgbeLxDq7EaXpBsYTwbrVfTgccrEuS33I+dbbw7pP6G04WhuZbly7SSSyAAszHJwB0GT0/jViSXBDJZ0UUV0BRRRQBRRRQBRRRQBRRRQBRRRQBRRRQBRRRQBRRRQGZ8aaVp19axzXun2lxLHwkk0Kuyj2BI4r5/ikf8ATV9DvbykDbUz6V5HQUUUB33+jqztbbw9FJb20MTzeqVo4wpc+5I6mtMY0Z9zIpYdCRSUUArHlvpSL2Pf/wA0lFAex/OvVFFAFFFF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31" name="Picture 7" descr="C:\Users\Arijit\Desktop\index.jpg"/>
          <p:cNvPicPr>
            <a:picLocks noChangeAspect="1" noChangeArrowheads="1"/>
          </p:cNvPicPr>
          <p:nvPr/>
        </p:nvPicPr>
        <p:blipFill>
          <a:blip r:embed="rId2"/>
          <a:srcRect/>
          <a:stretch>
            <a:fillRect/>
          </a:stretch>
        </p:blipFill>
        <p:spPr bwMode="auto">
          <a:xfrm>
            <a:off x="1928794" y="3000372"/>
            <a:ext cx="5214974" cy="342902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US" dirty="0" smtClean="0"/>
          </a:p>
          <a:p>
            <a:endParaRPr lang="en-US" dirty="0" smtClean="0"/>
          </a:p>
          <a:p>
            <a:r>
              <a:rPr lang="en-US" sz="6600" dirty="0" smtClean="0">
                <a:solidFill>
                  <a:srgbClr val="00B0F0"/>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Rock?</a:t>
            </a:r>
            <a:br>
              <a:rPr lang="en-US" dirty="0" smtClean="0"/>
            </a:br>
            <a:endParaRPr lang="en-IN" dirty="0"/>
          </a:p>
        </p:txBody>
      </p:sp>
      <p:sp>
        <p:nvSpPr>
          <p:cNvPr id="3" name="Content Placeholder 2"/>
          <p:cNvSpPr>
            <a:spLocks noGrp="1"/>
          </p:cNvSpPr>
          <p:nvPr>
            <p:ph idx="1"/>
          </p:nvPr>
        </p:nvSpPr>
        <p:spPr/>
        <p:txBody>
          <a:bodyPr/>
          <a:lstStyle/>
          <a:p>
            <a:r>
              <a:rPr lang="en-IN" b="1" dirty="0" smtClean="0"/>
              <a:t>Rock</a:t>
            </a:r>
            <a:r>
              <a:rPr lang="en-IN" dirty="0" smtClean="0"/>
              <a:t> or </a:t>
            </a:r>
            <a:r>
              <a:rPr lang="en-IN" b="1" dirty="0" smtClean="0"/>
              <a:t>stone</a:t>
            </a:r>
            <a:r>
              <a:rPr lang="en-IN" dirty="0" smtClean="0"/>
              <a:t> is a natural substance, a solid </a:t>
            </a:r>
            <a:r>
              <a:rPr lang="en-IN" dirty="0" smtClean="0">
                <a:hlinkClick r:id="rId2" tooltip="Aggregate (geology)"/>
              </a:rPr>
              <a:t>aggregate</a:t>
            </a:r>
            <a:r>
              <a:rPr lang="en-IN" dirty="0" smtClean="0"/>
              <a:t> of one or more </a:t>
            </a:r>
            <a:r>
              <a:rPr lang="en-IN" dirty="0" smtClean="0">
                <a:hlinkClick r:id="rId3" tooltip="Mineral"/>
              </a:rPr>
              <a:t>minerals</a:t>
            </a:r>
            <a:r>
              <a:rPr lang="en-IN" dirty="0" smtClean="0"/>
              <a:t> or </a:t>
            </a:r>
            <a:r>
              <a:rPr lang="en-IN" dirty="0" err="1" smtClean="0">
                <a:hlinkClick r:id="rId4" tooltip="Mineraloid"/>
              </a:rPr>
              <a:t>mineraloids</a:t>
            </a:r>
            <a:r>
              <a:rPr lang="en-IN" dirty="0" smtClean="0"/>
              <a:t>. For example, </a:t>
            </a:r>
            <a:r>
              <a:rPr lang="en-IN" dirty="0" smtClean="0">
                <a:hlinkClick r:id="rId5" tooltip="Granite"/>
              </a:rPr>
              <a:t>granite</a:t>
            </a:r>
            <a:r>
              <a:rPr lang="en-IN" dirty="0" smtClean="0"/>
              <a:t>, a common rock, is a combination of the minerals </a:t>
            </a:r>
            <a:r>
              <a:rPr lang="en-IN" dirty="0" smtClean="0">
                <a:hlinkClick r:id="rId6" tooltip="Quartz"/>
              </a:rPr>
              <a:t>quartz</a:t>
            </a:r>
            <a:r>
              <a:rPr lang="en-IN" dirty="0" smtClean="0"/>
              <a:t>, </a:t>
            </a:r>
            <a:r>
              <a:rPr lang="en-IN" dirty="0" smtClean="0">
                <a:hlinkClick r:id="rId7" tooltip="Feldspar"/>
              </a:rPr>
              <a:t>feldspar</a:t>
            </a:r>
            <a:r>
              <a:rPr lang="en-IN" dirty="0" smtClean="0"/>
              <a:t> and </a:t>
            </a:r>
            <a:r>
              <a:rPr lang="en-IN" dirty="0" err="1" smtClean="0">
                <a:hlinkClick r:id="rId8" tooltip="Biotite"/>
              </a:rPr>
              <a:t>biotite</a:t>
            </a:r>
            <a:r>
              <a:rPr lang="en-IN" dirty="0" smtClean="0"/>
              <a:t>. The Earth's outer solid layer, the </a:t>
            </a:r>
            <a:r>
              <a:rPr lang="en-IN" dirty="0" smtClean="0">
                <a:hlinkClick r:id="rId9" tooltip="Lithosphere"/>
              </a:rPr>
              <a:t>lithosphere</a:t>
            </a:r>
            <a:r>
              <a:rPr lang="en-IN" dirty="0" smtClean="0"/>
              <a:t>, is made of rock.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Minerals?</a:t>
            </a:r>
            <a:br>
              <a:rPr lang="en-US" dirty="0" smtClean="0"/>
            </a:br>
            <a:endParaRPr lang="en-IN" dirty="0"/>
          </a:p>
        </p:txBody>
      </p:sp>
      <p:sp>
        <p:nvSpPr>
          <p:cNvPr id="3" name="Content Placeholder 2"/>
          <p:cNvSpPr>
            <a:spLocks noGrp="1"/>
          </p:cNvSpPr>
          <p:nvPr>
            <p:ph idx="1"/>
          </p:nvPr>
        </p:nvSpPr>
        <p:spPr/>
        <p:txBody>
          <a:bodyPr/>
          <a:lstStyle/>
          <a:p>
            <a:r>
              <a:rPr lang="en-IN" dirty="0" smtClean="0"/>
              <a:t>A </a:t>
            </a:r>
            <a:r>
              <a:rPr lang="en-IN" b="1" dirty="0" smtClean="0"/>
              <a:t>mineral</a:t>
            </a:r>
            <a:r>
              <a:rPr lang="en-IN" dirty="0" smtClean="0"/>
              <a:t> is a naturally occurring </a:t>
            </a:r>
            <a:r>
              <a:rPr lang="en-IN" dirty="0" smtClean="0">
                <a:hlinkClick r:id="rId2" tooltip="Chemical compound"/>
              </a:rPr>
              <a:t>chemical compound</a:t>
            </a:r>
            <a:r>
              <a:rPr lang="en-IN" dirty="0" smtClean="0"/>
              <a:t>,</a:t>
            </a:r>
            <a:r>
              <a:rPr lang="en-IN" baseline="30000" dirty="0" smtClean="0">
                <a:hlinkClick r:id="rId3"/>
              </a:rPr>
              <a:t>[1]</a:t>
            </a:r>
            <a:r>
              <a:rPr lang="en-IN" dirty="0" smtClean="0"/>
              <a:t> usually of </a:t>
            </a:r>
            <a:r>
              <a:rPr lang="en-IN" dirty="0" smtClean="0">
                <a:hlinkClick r:id="rId4" tooltip="Crystal"/>
              </a:rPr>
              <a:t>crystalline</a:t>
            </a:r>
            <a:r>
              <a:rPr lang="en-IN" dirty="0" smtClean="0"/>
              <a:t> form and </a:t>
            </a:r>
            <a:r>
              <a:rPr lang="en-IN" dirty="0" smtClean="0">
                <a:hlinkClick r:id="rId5" tooltip="Abiogenic"/>
              </a:rPr>
              <a:t>not produced by life processes</a:t>
            </a:r>
            <a:r>
              <a:rPr lang="en-IN" dirty="0" smtClean="0"/>
              <a:t>. A mineral has one specific </a:t>
            </a:r>
            <a:r>
              <a:rPr lang="en-IN" dirty="0" smtClean="0">
                <a:hlinkClick r:id="rId6" tooltip="Chemical composition"/>
              </a:rPr>
              <a:t>chemical composition</a:t>
            </a:r>
            <a:r>
              <a:rPr lang="en-IN" dirty="0" smtClean="0"/>
              <a:t>, whereas a </a:t>
            </a:r>
            <a:r>
              <a:rPr lang="en-IN" dirty="0" smtClean="0">
                <a:hlinkClick r:id="rId7" tooltip="Rock (geology)"/>
              </a:rPr>
              <a:t>rock</a:t>
            </a:r>
            <a:r>
              <a:rPr lang="en-IN" dirty="0" smtClean="0"/>
              <a:t> can be an </a:t>
            </a:r>
            <a:r>
              <a:rPr lang="en-IN" dirty="0" smtClean="0">
                <a:hlinkClick r:id="rId8" tooltip="Aggregate (geology)"/>
              </a:rPr>
              <a:t>aggregate</a:t>
            </a:r>
            <a:r>
              <a:rPr lang="en-IN" dirty="0" smtClean="0"/>
              <a:t> of different minerals or </a:t>
            </a:r>
            <a:r>
              <a:rPr lang="en-IN" dirty="0" err="1" smtClean="0">
                <a:hlinkClick r:id="rId9" tooltip="Mineraloid"/>
              </a:rPr>
              <a:t>mineraloids</a:t>
            </a:r>
            <a:r>
              <a:rPr lang="en-IN" dirty="0" smtClean="0"/>
              <a:t>. The study of minerals is called </a:t>
            </a:r>
            <a:r>
              <a:rPr lang="en-IN" dirty="0" smtClean="0">
                <a:hlinkClick r:id="rId10" tooltip="Mineralogy"/>
              </a:rPr>
              <a:t>mineralogy</a:t>
            </a:r>
            <a:r>
              <a:rPr lang="en-IN" dirty="0" smtClean="0"/>
              <a:t>.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Rocks</a:t>
            </a:r>
            <a:endParaRPr lang="en-IN" dirty="0"/>
          </a:p>
        </p:txBody>
      </p:sp>
      <p:sp>
        <p:nvSpPr>
          <p:cNvPr id="3" name="Content Placeholder 2"/>
          <p:cNvSpPr>
            <a:spLocks noGrp="1"/>
          </p:cNvSpPr>
          <p:nvPr>
            <p:ph idx="1"/>
          </p:nvPr>
        </p:nvSpPr>
        <p:spPr/>
        <p:txBody>
          <a:bodyPr/>
          <a:lstStyle/>
          <a:p>
            <a:r>
              <a:rPr lang="en-US" dirty="0" smtClean="0">
                <a:solidFill>
                  <a:srgbClr val="FF0000"/>
                </a:solidFill>
              </a:rPr>
              <a:t>1) Igneous Rock</a:t>
            </a:r>
          </a:p>
          <a:p>
            <a:endParaRPr lang="en-US" dirty="0" smtClean="0">
              <a:solidFill>
                <a:srgbClr val="FF0000"/>
              </a:solidFill>
            </a:endParaRPr>
          </a:p>
          <a:p>
            <a:r>
              <a:rPr lang="en-US" dirty="0" smtClean="0">
                <a:solidFill>
                  <a:schemeClr val="accent2">
                    <a:lumMod val="50000"/>
                  </a:schemeClr>
                </a:solidFill>
              </a:rPr>
              <a:t>2) Sedimentary Rock</a:t>
            </a:r>
          </a:p>
          <a:p>
            <a:endParaRPr lang="en-US" dirty="0" smtClean="0">
              <a:solidFill>
                <a:srgbClr val="FF0000"/>
              </a:solidFill>
            </a:endParaRPr>
          </a:p>
          <a:p>
            <a:r>
              <a:rPr lang="en-US" dirty="0" smtClean="0">
                <a:solidFill>
                  <a:srgbClr val="7030A0"/>
                </a:solidFill>
              </a:rPr>
              <a:t>3) Metamorphic Rock</a:t>
            </a:r>
            <a:endParaRPr lang="en-IN"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Igneous Rock</a:t>
            </a:r>
            <a:br>
              <a:rPr lang="en-US" dirty="0" smtClean="0"/>
            </a:br>
            <a:endParaRPr lang="en-IN" dirty="0"/>
          </a:p>
        </p:txBody>
      </p:sp>
      <p:sp>
        <p:nvSpPr>
          <p:cNvPr id="3" name="Content Placeholder 2"/>
          <p:cNvSpPr>
            <a:spLocks noGrp="1"/>
          </p:cNvSpPr>
          <p:nvPr>
            <p:ph idx="1"/>
          </p:nvPr>
        </p:nvSpPr>
        <p:spPr/>
        <p:txBody>
          <a:bodyPr/>
          <a:lstStyle/>
          <a:p>
            <a:r>
              <a:rPr lang="en-IN" b="1" dirty="0" smtClean="0"/>
              <a:t>Igneous rock</a:t>
            </a:r>
            <a:r>
              <a:rPr lang="en-IN" dirty="0" smtClean="0"/>
              <a:t> (derived from the </a:t>
            </a:r>
            <a:r>
              <a:rPr lang="en-IN" dirty="0" smtClean="0">
                <a:hlinkClick r:id="rId2" tooltip="Latin"/>
              </a:rPr>
              <a:t>Latin</a:t>
            </a:r>
            <a:r>
              <a:rPr lang="en-IN" dirty="0" smtClean="0"/>
              <a:t> word </a:t>
            </a:r>
            <a:r>
              <a:rPr lang="en-IN" i="1" dirty="0" err="1" smtClean="0"/>
              <a:t>ignis</a:t>
            </a:r>
            <a:r>
              <a:rPr lang="en-IN" dirty="0" smtClean="0"/>
              <a:t> meaning fire), or </a:t>
            </a:r>
            <a:r>
              <a:rPr lang="en-IN" b="1" dirty="0" smtClean="0"/>
              <a:t>magmatic rock</a:t>
            </a:r>
            <a:r>
              <a:rPr lang="en-IN" dirty="0" smtClean="0"/>
              <a:t>, is one of the three main </a:t>
            </a:r>
            <a:r>
              <a:rPr lang="en-IN" dirty="0" smtClean="0">
                <a:hlinkClick r:id="rId3" tooltip="The three types of rocks"/>
              </a:rPr>
              <a:t>rock types</a:t>
            </a:r>
            <a:r>
              <a:rPr lang="en-IN" dirty="0" smtClean="0"/>
              <a:t>, the others being </a:t>
            </a:r>
            <a:r>
              <a:rPr lang="en-IN" dirty="0" smtClean="0">
                <a:hlinkClick r:id="rId4" tooltip="Sedimentary rock"/>
              </a:rPr>
              <a:t>sedimentary</a:t>
            </a:r>
            <a:r>
              <a:rPr lang="en-IN" dirty="0" smtClean="0"/>
              <a:t> and </a:t>
            </a:r>
            <a:r>
              <a:rPr lang="en-IN" dirty="0" smtClean="0">
                <a:hlinkClick r:id="rId5" tooltip="Metamorphic rock"/>
              </a:rPr>
              <a:t>metamorphic</a:t>
            </a:r>
            <a:r>
              <a:rPr lang="en-IN" dirty="0" smtClean="0"/>
              <a:t>. Igneous rock is formed through the cooling and solidification of </a:t>
            </a:r>
            <a:r>
              <a:rPr lang="en-IN" dirty="0" smtClean="0">
                <a:hlinkClick r:id="rId6" tooltip="Magma"/>
              </a:rPr>
              <a:t>magma</a:t>
            </a:r>
            <a:r>
              <a:rPr lang="en-IN" dirty="0" smtClean="0"/>
              <a:t> or </a:t>
            </a:r>
            <a:r>
              <a:rPr lang="en-IN" dirty="0" smtClean="0">
                <a:hlinkClick r:id="rId7" tooltip="Lava"/>
              </a:rPr>
              <a:t>lava</a:t>
            </a:r>
            <a:r>
              <a:rPr lang="en-IN" dirty="0" smtClean="0"/>
              <a:t>. The magma can be derived from </a:t>
            </a:r>
            <a:r>
              <a:rPr lang="en-IN" dirty="0" smtClean="0">
                <a:hlinkClick r:id="rId8" tooltip="Partial melting"/>
              </a:rPr>
              <a:t>partial melts</a:t>
            </a:r>
            <a:r>
              <a:rPr lang="en-IN" dirty="0" smtClean="0"/>
              <a:t> of existing rocks in either a </a:t>
            </a:r>
            <a:r>
              <a:rPr lang="en-IN" dirty="0" smtClean="0">
                <a:hlinkClick r:id="rId9" tooltip="Terrestrial planet"/>
              </a:rPr>
              <a:t>planet</a:t>
            </a:r>
            <a:r>
              <a:rPr lang="en-IN" dirty="0" smtClean="0"/>
              <a:t>'s </a:t>
            </a:r>
            <a:r>
              <a:rPr lang="en-IN" dirty="0" smtClean="0">
                <a:hlinkClick r:id="rId10" tooltip="Mantle (geology)"/>
              </a:rPr>
              <a:t>mantle</a:t>
            </a:r>
            <a:r>
              <a:rPr lang="en-IN" dirty="0" smtClean="0"/>
              <a:t> or </a:t>
            </a:r>
            <a:r>
              <a:rPr lang="en-IN" dirty="0" smtClean="0">
                <a:hlinkClick r:id="rId11" tooltip="Crust (geology)"/>
              </a:rPr>
              <a:t>crust</a:t>
            </a:r>
            <a:r>
              <a:rPr lang="en-IN" dirty="0" smtClean="0"/>
              <a:t>. Typically, the melting is caused by one or more of three processes: an increase in </a:t>
            </a:r>
            <a:r>
              <a:rPr lang="en-IN" dirty="0" smtClean="0">
                <a:hlinkClick r:id="rId12" tooltip="Temperature"/>
              </a:rPr>
              <a:t>temperature</a:t>
            </a:r>
            <a:r>
              <a:rPr lang="en-IN" dirty="0" smtClean="0"/>
              <a:t>, a decrease in </a:t>
            </a:r>
            <a:r>
              <a:rPr lang="en-IN" dirty="0" smtClean="0">
                <a:hlinkClick r:id="rId13" tooltip="Pressure"/>
              </a:rPr>
              <a:t>pressure</a:t>
            </a:r>
            <a:r>
              <a:rPr lang="en-IN" dirty="0" smtClean="0"/>
              <a:t>, or a change in composition.</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ign.jpg"/>
          <p:cNvPicPr>
            <a:picLocks noGrp="1" noChangeAspect="1"/>
          </p:cNvPicPr>
          <p:nvPr>
            <p:ph idx="1"/>
          </p:nvPr>
        </p:nvPicPr>
        <p:blipFill>
          <a:blip r:embed="rId2"/>
          <a:stretch>
            <a:fillRect/>
          </a:stretch>
        </p:blipFill>
        <p:spPr>
          <a:xfrm>
            <a:off x="357158" y="785794"/>
            <a:ext cx="8572560" cy="578647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Igneous Rock</a:t>
            </a:r>
            <a:br>
              <a:rPr lang="en-US" dirty="0" smtClean="0"/>
            </a:br>
            <a:endParaRPr lang="en-IN" dirty="0"/>
          </a:p>
        </p:txBody>
      </p:sp>
      <p:sp>
        <p:nvSpPr>
          <p:cNvPr id="3" name="Content Placeholder 2"/>
          <p:cNvSpPr>
            <a:spLocks noGrp="1"/>
          </p:cNvSpPr>
          <p:nvPr>
            <p:ph idx="1"/>
          </p:nvPr>
        </p:nvSpPr>
        <p:spPr/>
        <p:txBody>
          <a:bodyPr>
            <a:normAutofit lnSpcReduction="10000"/>
          </a:bodyPr>
          <a:lstStyle/>
          <a:p>
            <a:r>
              <a:rPr lang="en-US" sz="2800" dirty="0" smtClean="0">
                <a:solidFill>
                  <a:srgbClr val="FF0000"/>
                </a:solidFill>
              </a:rPr>
              <a:t>1) Extrusive </a:t>
            </a:r>
            <a:r>
              <a:rPr lang="en-US" dirty="0" smtClean="0">
                <a:solidFill>
                  <a:srgbClr val="FF0000"/>
                </a:solidFill>
              </a:rPr>
              <a:t>:</a:t>
            </a:r>
            <a:r>
              <a:rPr lang="en-IN" sz="1600" b="1" dirty="0" smtClean="0"/>
              <a:t>Extrusive rock</a:t>
            </a:r>
            <a:r>
              <a:rPr lang="en-IN" sz="1600" dirty="0" smtClean="0"/>
              <a:t> refers to the mode of </a:t>
            </a:r>
            <a:r>
              <a:rPr lang="en-IN" sz="1600" b="1" dirty="0" smtClean="0"/>
              <a:t>igneous</a:t>
            </a:r>
            <a:r>
              <a:rPr lang="en-IN" sz="1600" dirty="0" smtClean="0"/>
              <a:t> volcanic </a:t>
            </a:r>
            <a:r>
              <a:rPr lang="en-IN" sz="1600" b="1" dirty="0" smtClean="0"/>
              <a:t>rock</a:t>
            </a:r>
            <a:r>
              <a:rPr lang="en-IN" sz="1600" dirty="0" smtClean="0"/>
              <a:t> formation in which hot magma from inside the Earth flows out (extrudes) onto the surface as lava or explodes violently into the atmosphere to fall back as </a:t>
            </a:r>
            <a:r>
              <a:rPr lang="en-IN" sz="1600" dirty="0" err="1" smtClean="0"/>
              <a:t>pyroclastics</a:t>
            </a:r>
            <a:r>
              <a:rPr lang="en-IN" sz="1600" dirty="0" smtClean="0"/>
              <a:t> or tuff. ... Examples of </a:t>
            </a:r>
            <a:r>
              <a:rPr lang="en-IN" sz="1600" b="1" dirty="0" smtClean="0"/>
              <a:t>extrusive rocks</a:t>
            </a:r>
            <a:r>
              <a:rPr lang="en-IN" sz="1600" dirty="0" smtClean="0"/>
              <a:t> include basalt, </a:t>
            </a:r>
            <a:r>
              <a:rPr lang="en-IN" sz="1600" dirty="0" err="1" smtClean="0"/>
              <a:t>rhyolite</a:t>
            </a:r>
            <a:r>
              <a:rPr lang="en-IN" sz="1600" dirty="0" smtClean="0"/>
              <a:t>, </a:t>
            </a:r>
            <a:r>
              <a:rPr lang="en-IN" sz="1600" dirty="0" err="1" smtClean="0"/>
              <a:t>andesite</a:t>
            </a:r>
            <a:r>
              <a:rPr lang="en-IN" sz="1600" dirty="0" smtClean="0"/>
              <a:t>, obsidian and pumice.</a:t>
            </a:r>
          </a:p>
          <a:p>
            <a:endParaRPr lang="en-US" sz="1600" dirty="0" smtClean="0"/>
          </a:p>
          <a:p>
            <a:r>
              <a:rPr lang="en-US" sz="2800" dirty="0" smtClean="0">
                <a:solidFill>
                  <a:srgbClr val="FF0000"/>
                </a:solidFill>
              </a:rPr>
              <a:t>2) Intrusive : </a:t>
            </a:r>
            <a:r>
              <a:rPr lang="en-IN" sz="1600" b="1" dirty="0" smtClean="0"/>
              <a:t>Intrusive rock</a:t>
            </a:r>
            <a:r>
              <a:rPr lang="en-IN" sz="1600" dirty="0" smtClean="0"/>
              <a:t>, also called plutonic </a:t>
            </a:r>
            <a:r>
              <a:rPr lang="en-IN" sz="1600" b="1" dirty="0" smtClean="0"/>
              <a:t>rock</a:t>
            </a:r>
            <a:r>
              <a:rPr lang="en-IN" sz="1600" dirty="0" smtClean="0"/>
              <a:t>, </a:t>
            </a:r>
            <a:r>
              <a:rPr lang="en-IN" sz="1600" b="1" dirty="0" smtClean="0"/>
              <a:t>igneous rock</a:t>
            </a:r>
            <a:r>
              <a:rPr lang="en-IN" sz="1600" dirty="0" smtClean="0"/>
              <a:t> formed from magma forced into older </a:t>
            </a:r>
            <a:r>
              <a:rPr lang="en-IN" sz="1600" b="1" dirty="0" smtClean="0"/>
              <a:t>rocks</a:t>
            </a:r>
            <a:r>
              <a:rPr lang="en-IN" sz="1600" dirty="0" smtClean="0"/>
              <a:t> at depths within the Earth's crust, which then slowly solidifies below the Earth's surface, though it may later be exposed by erosion.</a:t>
            </a:r>
          </a:p>
          <a:p>
            <a:r>
              <a:rPr lang="en-US" sz="1600" dirty="0" err="1" smtClean="0"/>
              <a:t>Granite,Gabro</a:t>
            </a:r>
            <a:endParaRPr lang="en-US" sz="1600" dirty="0" smtClean="0"/>
          </a:p>
          <a:p>
            <a:r>
              <a:rPr lang="en-US" sz="1600" dirty="0" smtClean="0">
                <a:solidFill>
                  <a:schemeClr val="accent6">
                    <a:lumMod val="75000"/>
                  </a:schemeClr>
                </a:solidFill>
              </a:rPr>
              <a:t>A) Plutonic</a:t>
            </a:r>
            <a:r>
              <a:rPr lang="en-US" sz="1600" dirty="0" smtClean="0"/>
              <a:t>: </a:t>
            </a:r>
            <a:r>
              <a:rPr lang="en-IN" sz="1600" dirty="0" smtClean="0"/>
              <a:t>Intrusive rocks formed at greater depths are called </a:t>
            </a:r>
            <a:r>
              <a:rPr lang="en-IN" sz="1600" dirty="0" smtClean="0">
                <a:hlinkClick r:id="rId2" tooltip="Plutonic"/>
              </a:rPr>
              <a:t>plutonic</a:t>
            </a:r>
            <a:r>
              <a:rPr lang="en-IN" sz="1600" dirty="0" smtClean="0"/>
              <a:t> or </a:t>
            </a:r>
            <a:r>
              <a:rPr lang="en-IN" sz="1600" i="1" dirty="0" smtClean="0"/>
              <a:t>abyssal. Granite.</a:t>
            </a:r>
          </a:p>
          <a:p>
            <a:r>
              <a:rPr lang="en-US" sz="1600" dirty="0" smtClean="0">
                <a:solidFill>
                  <a:schemeClr val="accent6">
                    <a:lumMod val="75000"/>
                  </a:schemeClr>
                </a:solidFill>
              </a:rPr>
              <a:t>B) </a:t>
            </a:r>
            <a:r>
              <a:rPr lang="en-US" sz="1600" dirty="0" err="1" smtClean="0">
                <a:solidFill>
                  <a:schemeClr val="accent6">
                    <a:lumMod val="75000"/>
                  </a:schemeClr>
                </a:solidFill>
              </a:rPr>
              <a:t>Hypabyssal</a:t>
            </a:r>
            <a:r>
              <a:rPr lang="en-US" sz="1600" dirty="0" smtClean="0">
                <a:solidFill>
                  <a:schemeClr val="accent6">
                    <a:lumMod val="75000"/>
                  </a:schemeClr>
                </a:solidFill>
              </a:rPr>
              <a:t>: </a:t>
            </a:r>
            <a:r>
              <a:rPr lang="en-IN" sz="1600" dirty="0" smtClean="0"/>
              <a:t>Some intrusive rocks solidified in fissures as dikes and intrusive sills at shallow depth and are called </a:t>
            </a:r>
            <a:r>
              <a:rPr lang="en-IN" sz="1600" i="1" dirty="0" err="1" smtClean="0"/>
              <a:t>subvolcanic</a:t>
            </a:r>
            <a:r>
              <a:rPr lang="en-IN" sz="1600" dirty="0" smtClean="0"/>
              <a:t> or </a:t>
            </a:r>
            <a:r>
              <a:rPr lang="en-IN" sz="1600" i="1" dirty="0" err="1" smtClean="0"/>
              <a:t>hypabyssal</a:t>
            </a:r>
            <a:r>
              <a:rPr lang="en-IN" sz="1600" dirty="0" smtClean="0"/>
              <a:t>. They show structures intermediate between those of </a:t>
            </a:r>
            <a:r>
              <a:rPr lang="en-IN" sz="1600" dirty="0" smtClean="0">
                <a:hlinkClick r:id="rId3" tooltip="Extrusive rock"/>
              </a:rPr>
              <a:t>extrusive</a:t>
            </a:r>
            <a:r>
              <a:rPr lang="en-IN" sz="1600" dirty="0" smtClean="0"/>
              <a:t> and plutonic rocks. They are very commonly </a:t>
            </a:r>
            <a:r>
              <a:rPr lang="en-IN" sz="1600" dirty="0" err="1" smtClean="0">
                <a:hlinkClick r:id="rId4" tooltip="Porphyritic"/>
              </a:rPr>
              <a:t>porphyritic</a:t>
            </a:r>
            <a:endParaRPr lang="en-IN"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Sedimentary Rock</a:t>
            </a:r>
            <a:endParaRPr lang="en-IN" dirty="0"/>
          </a:p>
        </p:txBody>
      </p:sp>
      <p:sp>
        <p:nvSpPr>
          <p:cNvPr id="3" name="Content Placeholder 2"/>
          <p:cNvSpPr>
            <a:spLocks noGrp="1"/>
          </p:cNvSpPr>
          <p:nvPr>
            <p:ph idx="1"/>
          </p:nvPr>
        </p:nvSpPr>
        <p:spPr/>
        <p:txBody>
          <a:bodyPr/>
          <a:lstStyle/>
          <a:p>
            <a:r>
              <a:rPr lang="en-IN" i="1" dirty="0" smtClean="0"/>
              <a:t>Sedimentary rocks</a:t>
            </a:r>
            <a:r>
              <a:rPr lang="en-IN" dirty="0" smtClean="0"/>
              <a:t> are types of </a:t>
            </a:r>
            <a:r>
              <a:rPr lang="en-IN" i="1" dirty="0" smtClean="0"/>
              <a:t>rock</a:t>
            </a:r>
            <a:r>
              <a:rPr lang="en-IN" dirty="0" smtClean="0"/>
              <a:t> that are formed by the deposition and subsequent cementation of mineral or organic particles on the floor of oceans or other bodies of water at the Earth's surface. Sedimentation is the collective name for processes that cause these particles to settle in place. Sand stone, Shale</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sed.jpg"/>
          <p:cNvPicPr>
            <a:picLocks noGrp="1" noChangeAspect="1"/>
          </p:cNvPicPr>
          <p:nvPr>
            <p:ph idx="1"/>
          </p:nvPr>
        </p:nvPicPr>
        <p:blipFill>
          <a:blip r:embed="rId2"/>
          <a:stretch>
            <a:fillRect/>
          </a:stretch>
        </p:blipFill>
        <p:spPr>
          <a:xfrm>
            <a:off x="285720" y="785794"/>
            <a:ext cx="8572560" cy="5786478"/>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860</Words>
  <Application>Microsoft Office PowerPoint</Application>
  <PresentationFormat>On-screen Show (4:3)</PresentationFormat>
  <Paragraphs>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ROCKS  Geography (1st Sem.)</vt:lpstr>
      <vt:lpstr>What is Rock? </vt:lpstr>
      <vt:lpstr>What is Minerals? </vt:lpstr>
      <vt:lpstr>Types of Rocks</vt:lpstr>
      <vt:lpstr>Igneous Rock </vt:lpstr>
      <vt:lpstr>Slide 6</vt:lpstr>
      <vt:lpstr>Types of Igneous Rock </vt:lpstr>
      <vt:lpstr>Sedimentary Rock</vt:lpstr>
      <vt:lpstr>Slide 9</vt:lpstr>
      <vt:lpstr>Types of Sedimentary rock</vt:lpstr>
      <vt:lpstr>Fossils</vt:lpstr>
      <vt:lpstr>Metamorphic Rock</vt:lpstr>
      <vt:lpstr>Slide 13</vt:lpstr>
      <vt:lpstr>Types of metamorphic rock </vt:lpstr>
      <vt:lpstr>Rock cycle</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ROCKS &amp; MINERALS Geography (1st Sem.)</dc:title>
  <dc:creator>Arijit</dc:creator>
  <cp:lastModifiedBy>Arijit</cp:lastModifiedBy>
  <cp:revision>12</cp:revision>
  <dcterms:created xsi:type="dcterms:W3CDTF">2018-08-28T15:55:07Z</dcterms:created>
  <dcterms:modified xsi:type="dcterms:W3CDTF">2018-08-28T17:26:53Z</dcterms:modified>
</cp:coreProperties>
</file>